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Lst>
  <p:sldSz cy="6858000" cx="9144000"/>
  <p:notesSz cx="6858000" cy="9144000"/>
  <p:embeddedFontLst>
    <p:embeddedFont>
      <p:font typeface="Libre Franklin Medium"/>
      <p:regular r:id="rId211"/>
      <p:bold r:id="rId212"/>
      <p:italic r:id="rId213"/>
      <p:boldItalic r:id="rId2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15" roundtripDataSignature="AMtx7mjnFumcHsuzeErl372yxHbBKXqO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5" Type="http://customschemas.google.com/relationships/presentationmetadata" Target="metadata"/><Relationship Id="rId214" Type="http://schemas.openxmlformats.org/officeDocument/2006/relationships/font" Target="fonts/LibreFranklinMedium-boldItalic.fntdata"/><Relationship Id="rId213" Type="http://schemas.openxmlformats.org/officeDocument/2006/relationships/font" Target="fonts/LibreFranklinMedium-italic.fntdata"/><Relationship Id="rId212" Type="http://schemas.openxmlformats.org/officeDocument/2006/relationships/font" Target="fonts/LibreFranklinMedium-bold.fntdata"/><Relationship Id="rId211" Type="http://schemas.openxmlformats.org/officeDocument/2006/relationships/font" Target="fonts/LibreFranklinMedium-regular.fntdata"/><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13" name="Shape 13"/>
        <p:cNvGrpSpPr/>
        <p:nvPr/>
      </p:nvGrpSpPr>
      <p:grpSpPr>
        <a:xfrm>
          <a:off x="0" y="0"/>
          <a:ext cx="0" cy="0"/>
          <a:chOff x="0" y="0"/>
          <a:chExt cx="0" cy="0"/>
        </a:xfrm>
      </p:grpSpPr>
      <p:sp>
        <p:nvSpPr>
          <p:cNvPr id="14" name="Google Shape;14;p207"/>
          <p:cNvSpPr/>
          <p:nvPr/>
        </p:nvSpPr>
        <p:spPr>
          <a:xfrm>
            <a:off x="7010400" y="152399"/>
            <a:ext cx="1981200" cy="65562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15" name="Google Shape;15;p207"/>
          <p:cNvSpPr/>
          <p:nvPr/>
        </p:nvSpPr>
        <p:spPr>
          <a:xfrm>
            <a:off x="152400" y="153923"/>
            <a:ext cx="6705600" cy="6553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16" name="Google Shape;16;p207"/>
          <p:cNvSpPr txBox="1"/>
          <p:nvPr>
            <p:ph idx="1" type="subTitle"/>
          </p:nvPr>
        </p:nvSpPr>
        <p:spPr>
          <a:xfrm>
            <a:off x="7010400" y="2052960"/>
            <a:ext cx="1981200" cy="1828800"/>
          </a:xfrm>
          <a:prstGeom prst="rect">
            <a:avLst/>
          </a:prstGeom>
          <a:noFill/>
          <a:ln>
            <a:noFill/>
          </a:ln>
        </p:spPr>
        <p:txBody>
          <a:bodyPr anchorCtr="0" anchor="ctr" bIns="45700" lIns="91425" spcFirstLastPara="1" rIns="91425" wrap="square" tIns="45700">
            <a:normAutofit/>
          </a:bodyPr>
          <a:lstStyle>
            <a:lvl1pPr lvl="0" algn="l">
              <a:spcBef>
                <a:spcPts val="380"/>
              </a:spcBef>
              <a:spcAft>
                <a:spcPts val="0"/>
              </a:spcAft>
              <a:buSzPts val="1900"/>
              <a:buNone/>
              <a:defRPr sz="1900">
                <a:solidFill>
                  <a:srgbClr val="FFFFFF"/>
                </a:solidFill>
              </a:defRPr>
            </a:lvl1pPr>
            <a:lvl2pPr lvl="1" algn="ctr">
              <a:spcBef>
                <a:spcPts val="360"/>
              </a:spcBef>
              <a:spcAft>
                <a:spcPts val="0"/>
              </a:spcAft>
              <a:buSzPts val="1800"/>
              <a:buNone/>
              <a:defRPr>
                <a:solidFill>
                  <a:srgbClr val="888888"/>
                </a:solidFill>
              </a:defRPr>
            </a:lvl2pPr>
            <a:lvl3pPr lvl="2" algn="ctr">
              <a:spcBef>
                <a:spcPts val="320"/>
              </a:spcBef>
              <a:spcAft>
                <a:spcPts val="0"/>
              </a:spcAft>
              <a:buSzPts val="1600"/>
              <a:buNone/>
              <a:defRPr>
                <a:solidFill>
                  <a:srgbClr val="888888"/>
                </a:solidFill>
              </a:defRPr>
            </a:lvl3pPr>
            <a:lvl4pPr lvl="3" algn="ctr">
              <a:spcBef>
                <a:spcPts val="280"/>
              </a:spcBef>
              <a:spcAft>
                <a:spcPts val="0"/>
              </a:spcAft>
              <a:buSzPts val="1400"/>
              <a:buNone/>
              <a:defRPr>
                <a:solidFill>
                  <a:srgbClr val="888888"/>
                </a:solidFill>
              </a:defRPr>
            </a:lvl4pPr>
            <a:lvl5pPr lvl="4" algn="ctr">
              <a:spcBef>
                <a:spcPts val="260"/>
              </a:spcBef>
              <a:spcAft>
                <a:spcPts val="0"/>
              </a:spcAft>
              <a:buSzPts val="1300"/>
              <a:buNone/>
              <a:defRPr>
                <a:solidFill>
                  <a:srgbClr val="888888"/>
                </a:solidFill>
              </a:defRPr>
            </a:lvl5pPr>
            <a:lvl6pPr lvl="5" algn="ctr">
              <a:spcBef>
                <a:spcPts val="240"/>
              </a:spcBef>
              <a:spcAft>
                <a:spcPts val="0"/>
              </a:spcAft>
              <a:buSzPts val="1200"/>
              <a:buNone/>
              <a:defRPr>
                <a:solidFill>
                  <a:srgbClr val="888888"/>
                </a:solidFill>
              </a:defRPr>
            </a:lvl6pPr>
            <a:lvl7pPr lvl="6" algn="ctr">
              <a:spcBef>
                <a:spcPts val="240"/>
              </a:spcBef>
              <a:spcAft>
                <a:spcPts val="0"/>
              </a:spcAft>
              <a:buSzPts val="1200"/>
              <a:buNone/>
              <a:defRPr>
                <a:solidFill>
                  <a:srgbClr val="888888"/>
                </a:solidFill>
              </a:defRPr>
            </a:lvl7pPr>
            <a:lvl8pPr lvl="7" algn="ctr">
              <a:spcBef>
                <a:spcPts val="240"/>
              </a:spcBef>
              <a:spcAft>
                <a:spcPts val="0"/>
              </a:spcAft>
              <a:buSzPts val="1200"/>
              <a:buNone/>
              <a:defRPr>
                <a:solidFill>
                  <a:srgbClr val="888888"/>
                </a:solidFill>
              </a:defRPr>
            </a:lvl8pPr>
            <a:lvl9pPr lvl="8" algn="ctr">
              <a:spcBef>
                <a:spcPts val="240"/>
              </a:spcBef>
              <a:spcAft>
                <a:spcPts val="0"/>
              </a:spcAft>
              <a:buSzPts val="1200"/>
              <a:buNone/>
              <a:defRPr>
                <a:solidFill>
                  <a:srgbClr val="888888"/>
                </a:solidFill>
              </a:defRPr>
            </a:lvl9pPr>
          </a:lstStyle>
          <a:p/>
        </p:txBody>
      </p:sp>
      <p:sp>
        <p:nvSpPr>
          <p:cNvPr id="17" name="Google Shape;17;p207"/>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07"/>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1pPr>
            <a:lvl2pPr indent="0" lvl="1"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2pPr>
            <a:lvl3pPr indent="0" lvl="2"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3pPr>
            <a:lvl4pPr indent="0" lvl="3"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4pPr>
            <a:lvl5pPr indent="0" lvl="4"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5pPr>
            <a:lvl6pPr indent="0" lvl="5"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6pPr>
            <a:lvl7pPr indent="0" lvl="6"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7pPr>
            <a:lvl8pPr indent="0" lvl="7"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8pPr>
            <a:lvl9pPr indent="0" lvl="8"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9pPr>
          </a:lstStyle>
          <a:p>
            <a:pPr indent="0" lvl="0" marL="0" rtl="0" algn="ctr">
              <a:spcBef>
                <a:spcPts val="0"/>
              </a:spcBef>
              <a:spcAft>
                <a:spcPts val="0"/>
              </a:spcAft>
              <a:buNone/>
            </a:pPr>
            <a:fld id="{00000000-1234-1234-1234-123412341234}" type="slidenum">
              <a:rPr lang="pt-BR"/>
              <a:t>‹#›</a:t>
            </a:fld>
            <a:endParaRPr/>
          </a:p>
        </p:txBody>
      </p:sp>
      <p:sp>
        <p:nvSpPr>
          <p:cNvPr id="19" name="Google Shape;19;p207"/>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7"/>
          <p:cNvSpPr txBox="1"/>
          <p:nvPr>
            <p:ph type="title"/>
          </p:nvPr>
        </p:nvSpPr>
        <p:spPr>
          <a:xfrm>
            <a:off x="457200" y="2052960"/>
            <a:ext cx="6324600" cy="18288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chemeClr val="lt1"/>
              </a:buClr>
              <a:buSzPts val="4200"/>
              <a:buFont typeface="Libre Franklin Medium"/>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80" name="Shape 80"/>
        <p:cNvGrpSpPr/>
        <p:nvPr/>
      </p:nvGrpSpPr>
      <p:grpSpPr>
        <a:xfrm>
          <a:off x="0" y="0"/>
          <a:ext cx="0" cy="0"/>
          <a:chOff x="0" y="0"/>
          <a:chExt cx="0" cy="0"/>
        </a:xfrm>
      </p:grpSpPr>
      <p:sp>
        <p:nvSpPr>
          <p:cNvPr id="81" name="Google Shape;81;p21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16"/>
          <p:cNvSpPr txBox="1"/>
          <p:nvPr>
            <p:ph idx="1" type="body"/>
          </p:nvPr>
        </p:nvSpPr>
        <p:spPr>
          <a:xfrm rot="5400000">
            <a:off x="2381242" y="-281171"/>
            <a:ext cx="4407408" cy="8407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216"/>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16"/>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16"/>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showMasterSp="0" type="vertTitleAndTx">
  <p:cSld name="VERTICAL_TITLE_AND_VERTICAL_TEXT">
    <p:spTree>
      <p:nvGrpSpPr>
        <p:cNvPr id="86" name="Shape 86"/>
        <p:cNvGrpSpPr/>
        <p:nvPr/>
      </p:nvGrpSpPr>
      <p:grpSpPr>
        <a:xfrm>
          <a:off x="0" y="0"/>
          <a:ext cx="0" cy="0"/>
          <a:chOff x="0" y="0"/>
          <a:chExt cx="0" cy="0"/>
        </a:xfrm>
      </p:grpSpPr>
      <p:sp>
        <p:nvSpPr>
          <p:cNvPr id="87" name="Google Shape;87;p217"/>
          <p:cNvSpPr/>
          <p:nvPr/>
        </p:nvSpPr>
        <p:spPr>
          <a:xfrm>
            <a:off x="152400" y="147319"/>
            <a:ext cx="6705600" cy="655624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
        <p:nvSpPr>
          <p:cNvPr id="88" name="Google Shape;88;p217"/>
          <p:cNvSpPr/>
          <p:nvPr/>
        </p:nvSpPr>
        <p:spPr>
          <a:xfrm>
            <a:off x="7010400" y="147319"/>
            <a:ext cx="1956046" cy="65562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
        <p:nvSpPr>
          <p:cNvPr id="89" name="Google Shape;89;p217"/>
          <p:cNvSpPr txBox="1"/>
          <p:nvPr>
            <p:ph type="title"/>
          </p:nvPr>
        </p:nvSpPr>
        <p:spPr>
          <a:xfrm rot="5400000">
            <a:off x="5075238" y="2362201"/>
            <a:ext cx="5851525" cy="1676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1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1" name="Google Shape;91;p217"/>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17"/>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17"/>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1100">
                <a:solidFill>
                  <a:schemeClr val="lt2"/>
                </a:solidFill>
                <a:latin typeface="Libre Franklin Medium"/>
                <a:ea typeface="Libre Franklin Medium"/>
                <a:cs typeface="Libre Franklin Medium"/>
                <a:sym typeface="Libre Franklin Medium"/>
              </a:defRPr>
            </a:lvl1pPr>
            <a:lvl2pPr indent="0" lvl="1" marL="0" algn="ctr">
              <a:spcBef>
                <a:spcPts val="0"/>
              </a:spcBef>
              <a:buNone/>
              <a:defRPr sz="1100">
                <a:solidFill>
                  <a:schemeClr val="lt2"/>
                </a:solidFill>
                <a:latin typeface="Libre Franklin Medium"/>
                <a:ea typeface="Libre Franklin Medium"/>
                <a:cs typeface="Libre Franklin Medium"/>
                <a:sym typeface="Libre Franklin Medium"/>
              </a:defRPr>
            </a:lvl2pPr>
            <a:lvl3pPr indent="0" lvl="2" marL="0" algn="ctr">
              <a:spcBef>
                <a:spcPts val="0"/>
              </a:spcBef>
              <a:buNone/>
              <a:defRPr sz="1100">
                <a:solidFill>
                  <a:schemeClr val="lt2"/>
                </a:solidFill>
                <a:latin typeface="Libre Franklin Medium"/>
                <a:ea typeface="Libre Franklin Medium"/>
                <a:cs typeface="Libre Franklin Medium"/>
                <a:sym typeface="Libre Franklin Medium"/>
              </a:defRPr>
            </a:lvl3pPr>
            <a:lvl4pPr indent="0" lvl="3" marL="0" algn="ctr">
              <a:spcBef>
                <a:spcPts val="0"/>
              </a:spcBef>
              <a:buNone/>
              <a:defRPr sz="1100">
                <a:solidFill>
                  <a:schemeClr val="lt2"/>
                </a:solidFill>
                <a:latin typeface="Libre Franklin Medium"/>
                <a:ea typeface="Libre Franklin Medium"/>
                <a:cs typeface="Libre Franklin Medium"/>
                <a:sym typeface="Libre Franklin Medium"/>
              </a:defRPr>
            </a:lvl4pPr>
            <a:lvl5pPr indent="0" lvl="4" marL="0" algn="ctr">
              <a:spcBef>
                <a:spcPts val="0"/>
              </a:spcBef>
              <a:buNone/>
              <a:defRPr sz="1100">
                <a:solidFill>
                  <a:schemeClr val="lt2"/>
                </a:solidFill>
                <a:latin typeface="Libre Franklin Medium"/>
                <a:ea typeface="Libre Franklin Medium"/>
                <a:cs typeface="Libre Franklin Medium"/>
                <a:sym typeface="Libre Franklin Medium"/>
              </a:defRPr>
            </a:lvl5pPr>
            <a:lvl6pPr indent="0" lvl="5" marL="0" algn="ctr">
              <a:spcBef>
                <a:spcPts val="0"/>
              </a:spcBef>
              <a:buNone/>
              <a:defRPr sz="1100">
                <a:solidFill>
                  <a:schemeClr val="lt2"/>
                </a:solidFill>
                <a:latin typeface="Libre Franklin Medium"/>
                <a:ea typeface="Libre Franklin Medium"/>
                <a:cs typeface="Libre Franklin Medium"/>
                <a:sym typeface="Libre Franklin Medium"/>
              </a:defRPr>
            </a:lvl6pPr>
            <a:lvl7pPr indent="0" lvl="6" marL="0" algn="ctr">
              <a:spcBef>
                <a:spcPts val="0"/>
              </a:spcBef>
              <a:buNone/>
              <a:defRPr sz="1100">
                <a:solidFill>
                  <a:schemeClr val="lt2"/>
                </a:solidFill>
                <a:latin typeface="Libre Franklin Medium"/>
                <a:ea typeface="Libre Franklin Medium"/>
                <a:cs typeface="Libre Franklin Medium"/>
                <a:sym typeface="Libre Franklin Medium"/>
              </a:defRPr>
            </a:lvl7pPr>
            <a:lvl8pPr indent="0" lvl="7" marL="0" algn="ctr">
              <a:spcBef>
                <a:spcPts val="0"/>
              </a:spcBef>
              <a:buNone/>
              <a:defRPr sz="1100">
                <a:solidFill>
                  <a:schemeClr val="lt2"/>
                </a:solidFill>
                <a:latin typeface="Libre Franklin Medium"/>
                <a:ea typeface="Libre Franklin Medium"/>
                <a:cs typeface="Libre Franklin Medium"/>
                <a:sym typeface="Libre Franklin Medium"/>
              </a:defRPr>
            </a:lvl8pPr>
            <a:lvl9pPr indent="0" lvl="8" marL="0" algn="ctr">
              <a:spcBef>
                <a:spcPts val="0"/>
              </a:spcBef>
              <a:buNone/>
              <a:defRPr sz="1100">
                <a:solidFill>
                  <a:schemeClr val="lt2"/>
                </a:solidFill>
                <a:latin typeface="Libre Franklin Medium"/>
                <a:ea typeface="Libre Franklin Medium"/>
                <a:cs typeface="Libre Franklin Medium"/>
                <a:sym typeface="Libre Franklin Medium"/>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1" name="Shape 21"/>
        <p:cNvGrpSpPr/>
        <p:nvPr/>
      </p:nvGrpSpPr>
      <p:grpSpPr>
        <a:xfrm>
          <a:off x="0" y="0"/>
          <a:ext cx="0" cy="0"/>
          <a:chOff x="0" y="0"/>
          <a:chExt cx="0" cy="0"/>
        </a:xfrm>
      </p:grpSpPr>
      <p:sp>
        <p:nvSpPr>
          <p:cNvPr id="22" name="Google Shape;22;p208"/>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3" name="Google Shape;23;p208"/>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08"/>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8"/>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
        <p:nvSpPr>
          <p:cNvPr id="26" name="Google Shape;26;p20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showMasterSp="0" type="objTx">
  <p:cSld name="OBJECT_WITH_CAPTION_TEXT">
    <p:bg>
      <p:bgPr>
        <a:solidFill>
          <a:schemeClr val="lt2"/>
        </a:solidFill>
      </p:bgPr>
    </p:bg>
    <p:spTree>
      <p:nvGrpSpPr>
        <p:cNvPr id="27" name="Shape 27"/>
        <p:cNvGrpSpPr/>
        <p:nvPr/>
      </p:nvGrpSpPr>
      <p:grpSpPr>
        <a:xfrm>
          <a:off x="0" y="0"/>
          <a:ext cx="0" cy="0"/>
          <a:chOff x="0" y="0"/>
          <a:chExt cx="0" cy="0"/>
        </a:xfrm>
      </p:grpSpPr>
      <p:sp>
        <p:nvSpPr>
          <p:cNvPr id="28" name="Google Shape;28;p209"/>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29" name="Google Shape;29;p209"/>
          <p:cNvSpPr/>
          <p:nvPr/>
        </p:nvSpPr>
        <p:spPr>
          <a:xfrm>
            <a:off x="7010400" y="150876"/>
            <a:ext cx="1981200" cy="65562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30" name="Google Shape;30;p209"/>
          <p:cNvSpPr/>
          <p:nvPr/>
        </p:nvSpPr>
        <p:spPr>
          <a:xfrm>
            <a:off x="152400" y="152400"/>
            <a:ext cx="6705600" cy="655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31" name="Google Shape;31;p209"/>
          <p:cNvSpPr txBox="1"/>
          <p:nvPr>
            <p:ph idx="1" type="body"/>
          </p:nvPr>
        </p:nvSpPr>
        <p:spPr>
          <a:xfrm>
            <a:off x="609600" y="304800"/>
            <a:ext cx="586740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2" name="Google Shape;32;p209"/>
          <p:cNvSpPr txBox="1"/>
          <p:nvPr>
            <p:ph idx="2" type="body"/>
          </p:nvPr>
        </p:nvSpPr>
        <p:spPr>
          <a:xfrm>
            <a:off x="7159752" y="2130552"/>
            <a:ext cx="1673352" cy="2816352"/>
          </a:xfrm>
          <a:prstGeom prst="rect">
            <a:avLst/>
          </a:prstGeom>
          <a:noFill/>
          <a:ln>
            <a:noFill/>
          </a:ln>
        </p:spPr>
        <p:txBody>
          <a:bodyPr anchorCtr="0" anchor="t" bIns="45700" lIns="91425" spcFirstLastPara="1" rIns="91425" wrap="square" tIns="0">
            <a:normAutofit/>
          </a:bodyPr>
          <a:lstStyle>
            <a:lvl1pPr indent="-228600" lvl="0" marL="457200" algn="l">
              <a:spcBef>
                <a:spcPts val="280"/>
              </a:spcBef>
              <a:spcAft>
                <a:spcPts val="0"/>
              </a:spcAft>
              <a:buSzPts val="1400"/>
              <a:buNone/>
              <a:defRPr sz="1400">
                <a:solidFill>
                  <a:srgbClr val="FFFFFF"/>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3" name="Google Shape;33;p209"/>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09"/>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9"/>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1pPr>
            <a:lvl2pPr indent="0" lvl="1"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2pPr>
            <a:lvl3pPr indent="0" lvl="2"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3pPr>
            <a:lvl4pPr indent="0" lvl="3"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4pPr>
            <a:lvl5pPr indent="0" lvl="4"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5pPr>
            <a:lvl6pPr indent="0" lvl="5"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6pPr>
            <a:lvl7pPr indent="0" lvl="6"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7pPr>
            <a:lvl8pPr indent="0" lvl="7"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8pPr>
            <a:lvl9pPr indent="0" lvl="8" marL="0" algn="ctr">
              <a:spcBef>
                <a:spcPts val="0"/>
              </a:spcBef>
              <a:buNone/>
              <a:defRPr b="0" i="0" sz="1100" u="none" cap="none" strike="noStrike">
                <a:solidFill>
                  <a:srgbClr val="FFFFFF"/>
                </a:solidFill>
                <a:latin typeface="Libre Franklin Medium"/>
                <a:ea typeface="Libre Franklin Medium"/>
                <a:cs typeface="Libre Franklin Medium"/>
                <a:sym typeface="Libre Franklin Medium"/>
              </a:defRPr>
            </a:lvl9pPr>
          </a:lstStyle>
          <a:p>
            <a:pPr indent="0" lvl="0" marL="0" rtl="0" algn="ctr">
              <a:spcBef>
                <a:spcPts val="0"/>
              </a:spcBef>
              <a:spcAft>
                <a:spcPts val="0"/>
              </a:spcAft>
              <a:buNone/>
            </a:pPr>
            <a:fld id="{00000000-1234-1234-1234-123412341234}" type="slidenum">
              <a:rPr lang="pt-BR"/>
              <a:t>‹#›</a:t>
            </a:fld>
            <a:endParaRPr/>
          </a:p>
        </p:txBody>
      </p:sp>
      <p:sp>
        <p:nvSpPr>
          <p:cNvPr id="36" name="Google Shape;36;p209"/>
          <p:cNvSpPr txBox="1"/>
          <p:nvPr>
            <p:ph type="title"/>
          </p:nvPr>
        </p:nvSpPr>
        <p:spPr>
          <a:xfrm>
            <a:off x="7159752" y="457200"/>
            <a:ext cx="1675660" cy="16733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000"/>
              <a:buFont typeface="Libre Franklin Medium"/>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37" name="Shape 37"/>
        <p:cNvGrpSpPr/>
        <p:nvPr/>
      </p:nvGrpSpPr>
      <p:grpSpPr>
        <a:xfrm>
          <a:off x="0" y="0"/>
          <a:ext cx="0" cy="0"/>
          <a:chOff x="0" y="0"/>
          <a:chExt cx="0" cy="0"/>
        </a:xfrm>
      </p:grpSpPr>
      <p:sp>
        <p:nvSpPr>
          <p:cNvPr id="38" name="Google Shape;38;p210"/>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0"/>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10"/>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
        <p:nvSpPr>
          <p:cNvPr id="41" name="Google Shape;41;p21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showMasterSp="0" type="blank">
  <p:cSld name="BLANK">
    <p:spTree>
      <p:nvGrpSpPr>
        <p:cNvPr id="42" name="Shape 42"/>
        <p:cNvGrpSpPr/>
        <p:nvPr/>
      </p:nvGrpSpPr>
      <p:grpSpPr>
        <a:xfrm>
          <a:off x="0" y="0"/>
          <a:ext cx="0" cy="0"/>
          <a:chOff x="0" y="0"/>
          <a:chExt cx="0" cy="0"/>
        </a:xfrm>
      </p:grpSpPr>
      <p:sp>
        <p:nvSpPr>
          <p:cNvPr id="43" name="Google Shape;43;p211"/>
          <p:cNvSpPr/>
          <p:nvPr/>
        </p:nvSpPr>
        <p:spPr>
          <a:xfrm>
            <a:off x="152400" y="150919"/>
            <a:ext cx="8831802" cy="655624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44" name="Google Shape;44;p211"/>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11"/>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11"/>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showMasterSp="0" type="secHead">
  <p:cSld name="SECTION_HEADER">
    <p:spTree>
      <p:nvGrpSpPr>
        <p:cNvPr id="47" name="Shape 47"/>
        <p:cNvGrpSpPr/>
        <p:nvPr/>
      </p:nvGrpSpPr>
      <p:grpSpPr>
        <a:xfrm>
          <a:off x="0" y="0"/>
          <a:ext cx="0" cy="0"/>
          <a:chOff x="0" y="0"/>
          <a:chExt cx="0" cy="0"/>
        </a:xfrm>
      </p:grpSpPr>
      <p:sp>
        <p:nvSpPr>
          <p:cNvPr id="48" name="Google Shape;48;p212"/>
          <p:cNvSpPr/>
          <p:nvPr/>
        </p:nvSpPr>
        <p:spPr>
          <a:xfrm>
            <a:off x="7010400" y="152399"/>
            <a:ext cx="1981200" cy="65562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49" name="Google Shape;49;p212"/>
          <p:cNvSpPr/>
          <p:nvPr/>
        </p:nvSpPr>
        <p:spPr>
          <a:xfrm>
            <a:off x="152400" y="153923"/>
            <a:ext cx="6705600" cy="6553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50" name="Google Shape;50;p212"/>
          <p:cNvSpPr txBox="1"/>
          <p:nvPr>
            <p:ph idx="1" type="body"/>
          </p:nvPr>
        </p:nvSpPr>
        <p:spPr>
          <a:xfrm>
            <a:off x="7162799" y="2892277"/>
            <a:ext cx="1600201" cy="164592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2"/>
                </a:solidFill>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280"/>
              </a:spcBef>
              <a:spcAft>
                <a:spcPts val="0"/>
              </a:spcAft>
              <a:buSzPts val="1400"/>
              <a:buNone/>
              <a:defRPr sz="1400">
                <a:solidFill>
                  <a:srgbClr val="888888"/>
                </a:solidFill>
              </a:defRPr>
            </a:lvl6pPr>
            <a:lvl7pPr indent="-228600" lvl="6" marL="3200400" algn="l">
              <a:spcBef>
                <a:spcPts val="280"/>
              </a:spcBef>
              <a:spcAft>
                <a:spcPts val="0"/>
              </a:spcAft>
              <a:buSzPts val="1400"/>
              <a:buNone/>
              <a:defRPr sz="1400">
                <a:solidFill>
                  <a:srgbClr val="888888"/>
                </a:solidFill>
              </a:defRPr>
            </a:lvl7pPr>
            <a:lvl8pPr indent="-228600" lvl="7" marL="3657600" algn="l">
              <a:spcBef>
                <a:spcPts val="280"/>
              </a:spcBef>
              <a:spcAft>
                <a:spcPts val="0"/>
              </a:spcAft>
              <a:buSzPts val="1400"/>
              <a:buNone/>
              <a:defRPr sz="1400">
                <a:solidFill>
                  <a:srgbClr val="888888"/>
                </a:solidFill>
              </a:defRPr>
            </a:lvl8pPr>
            <a:lvl9pPr indent="-228600" lvl="8" marL="4114800" algn="l">
              <a:spcBef>
                <a:spcPts val="280"/>
              </a:spcBef>
              <a:spcAft>
                <a:spcPts val="0"/>
              </a:spcAft>
              <a:buSzPts val="1400"/>
              <a:buNone/>
              <a:defRPr sz="1400">
                <a:solidFill>
                  <a:srgbClr val="888888"/>
                </a:solidFill>
              </a:defRPr>
            </a:lvl9pPr>
          </a:lstStyle>
          <a:p/>
        </p:txBody>
      </p:sp>
      <p:sp>
        <p:nvSpPr>
          <p:cNvPr id="51" name="Google Shape;51;p212"/>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2"/>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100" u="none" cap="none" strike="noStrike">
                <a:solidFill>
                  <a:schemeClr val="lt2"/>
                </a:solidFill>
                <a:latin typeface="Libre Franklin Medium"/>
                <a:ea typeface="Libre Franklin Medium"/>
                <a:cs typeface="Libre Franklin Medium"/>
                <a:sym typeface="Libre Franklin Medium"/>
              </a:defRPr>
            </a:lvl1pPr>
            <a:lvl2pPr indent="0" lvl="1" marL="0" algn="ctr">
              <a:spcBef>
                <a:spcPts val="0"/>
              </a:spcBef>
              <a:buNone/>
              <a:defRPr b="0" i="0" sz="1100" u="none" cap="none" strike="noStrike">
                <a:solidFill>
                  <a:schemeClr val="lt2"/>
                </a:solidFill>
                <a:latin typeface="Libre Franklin Medium"/>
                <a:ea typeface="Libre Franklin Medium"/>
                <a:cs typeface="Libre Franklin Medium"/>
                <a:sym typeface="Libre Franklin Medium"/>
              </a:defRPr>
            </a:lvl2pPr>
            <a:lvl3pPr indent="0" lvl="2" marL="0" algn="ctr">
              <a:spcBef>
                <a:spcPts val="0"/>
              </a:spcBef>
              <a:buNone/>
              <a:defRPr b="0" i="0" sz="1100" u="none" cap="none" strike="noStrike">
                <a:solidFill>
                  <a:schemeClr val="lt2"/>
                </a:solidFill>
                <a:latin typeface="Libre Franklin Medium"/>
                <a:ea typeface="Libre Franklin Medium"/>
                <a:cs typeface="Libre Franklin Medium"/>
                <a:sym typeface="Libre Franklin Medium"/>
              </a:defRPr>
            </a:lvl3pPr>
            <a:lvl4pPr indent="0" lvl="3" marL="0" algn="ctr">
              <a:spcBef>
                <a:spcPts val="0"/>
              </a:spcBef>
              <a:buNone/>
              <a:defRPr b="0" i="0" sz="1100" u="none" cap="none" strike="noStrike">
                <a:solidFill>
                  <a:schemeClr val="lt2"/>
                </a:solidFill>
                <a:latin typeface="Libre Franklin Medium"/>
                <a:ea typeface="Libre Franklin Medium"/>
                <a:cs typeface="Libre Franklin Medium"/>
                <a:sym typeface="Libre Franklin Medium"/>
              </a:defRPr>
            </a:lvl4pPr>
            <a:lvl5pPr indent="0" lvl="4" marL="0" algn="ctr">
              <a:spcBef>
                <a:spcPts val="0"/>
              </a:spcBef>
              <a:buNone/>
              <a:defRPr b="0" i="0" sz="1100" u="none" cap="none" strike="noStrike">
                <a:solidFill>
                  <a:schemeClr val="lt2"/>
                </a:solidFill>
                <a:latin typeface="Libre Franklin Medium"/>
                <a:ea typeface="Libre Franklin Medium"/>
                <a:cs typeface="Libre Franklin Medium"/>
                <a:sym typeface="Libre Franklin Medium"/>
              </a:defRPr>
            </a:lvl5pPr>
            <a:lvl6pPr indent="0" lvl="5" marL="0" algn="ctr">
              <a:spcBef>
                <a:spcPts val="0"/>
              </a:spcBef>
              <a:buNone/>
              <a:defRPr b="0" i="0" sz="1100" u="none" cap="none" strike="noStrike">
                <a:solidFill>
                  <a:schemeClr val="lt2"/>
                </a:solidFill>
                <a:latin typeface="Libre Franklin Medium"/>
                <a:ea typeface="Libre Franklin Medium"/>
                <a:cs typeface="Libre Franklin Medium"/>
                <a:sym typeface="Libre Franklin Medium"/>
              </a:defRPr>
            </a:lvl6pPr>
            <a:lvl7pPr indent="0" lvl="6" marL="0" algn="ctr">
              <a:spcBef>
                <a:spcPts val="0"/>
              </a:spcBef>
              <a:buNone/>
              <a:defRPr b="0" i="0" sz="1100" u="none" cap="none" strike="noStrike">
                <a:solidFill>
                  <a:schemeClr val="lt2"/>
                </a:solidFill>
                <a:latin typeface="Libre Franklin Medium"/>
                <a:ea typeface="Libre Franklin Medium"/>
                <a:cs typeface="Libre Franklin Medium"/>
                <a:sym typeface="Libre Franklin Medium"/>
              </a:defRPr>
            </a:lvl7pPr>
            <a:lvl8pPr indent="0" lvl="7" marL="0" algn="ctr">
              <a:spcBef>
                <a:spcPts val="0"/>
              </a:spcBef>
              <a:buNone/>
              <a:defRPr b="0" i="0" sz="1100" u="none" cap="none" strike="noStrike">
                <a:solidFill>
                  <a:schemeClr val="lt2"/>
                </a:solidFill>
                <a:latin typeface="Libre Franklin Medium"/>
                <a:ea typeface="Libre Franklin Medium"/>
                <a:cs typeface="Libre Franklin Medium"/>
                <a:sym typeface="Libre Franklin Medium"/>
              </a:defRPr>
            </a:lvl8pPr>
            <a:lvl9pPr indent="0" lvl="8" marL="0" algn="ctr">
              <a:spcBef>
                <a:spcPts val="0"/>
              </a:spcBef>
              <a:buNone/>
              <a:defRPr b="0" i="0" sz="1100" u="none" cap="none" strike="noStrike">
                <a:solidFill>
                  <a:schemeClr val="lt2"/>
                </a:solidFill>
                <a:latin typeface="Libre Franklin Medium"/>
                <a:ea typeface="Libre Franklin Medium"/>
                <a:cs typeface="Libre Franklin Medium"/>
                <a:sym typeface="Libre Franklin Medium"/>
              </a:defRPr>
            </a:lvl9pPr>
          </a:lstStyle>
          <a:p>
            <a:pPr indent="0" lvl="0" marL="0" rtl="0" algn="ctr">
              <a:spcBef>
                <a:spcPts val="0"/>
              </a:spcBef>
              <a:spcAft>
                <a:spcPts val="0"/>
              </a:spcAft>
              <a:buNone/>
            </a:pPr>
            <a:fld id="{00000000-1234-1234-1234-123412341234}" type="slidenum">
              <a:rPr lang="pt-BR"/>
              <a:t>‹#›</a:t>
            </a:fld>
            <a:endParaRPr/>
          </a:p>
        </p:txBody>
      </p:sp>
      <p:sp>
        <p:nvSpPr>
          <p:cNvPr id="53" name="Google Shape;53;p212"/>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12"/>
          <p:cNvSpPr txBox="1"/>
          <p:nvPr>
            <p:ph type="title"/>
          </p:nvPr>
        </p:nvSpPr>
        <p:spPr>
          <a:xfrm>
            <a:off x="381000" y="2892277"/>
            <a:ext cx="6324600" cy="16459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chemeClr val="lt1"/>
              </a:buClr>
              <a:buSzPts val="4200"/>
              <a:buFont typeface="Libre Franklin Medium"/>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55" name="Shape 55"/>
        <p:cNvGrpSpPr/>
        <p:nvPr/>
      </p:nvGrpSpPr>
      <p:grpSpPr>
        <a:xfrm>
          <a:off x="0" y="0"/>
          <a:ext cx="0" cy="0"/>
          <a:chOff x="0" y="0"/>
          <a:chExt cx="0" cy="0"/>
        </a:xfrm>
      </p:grpSpPr>
      <p:sp>
        <p:nvSpPr>
          <p:cNvPr id="56" name="Google Shape;56;p213"/>
          <p:cNvSpPr txBox="1"/>
          <p:nvPr>
            <p:ph idx="1" type="body"/>
          </p:nvPr>
        </p:nvSpPr>
        <p:spPr>
          <a:xfrm>
            <a:off x="457200" y="1719072"/>
            <a:ext cx="4038600" cy="4407408"/>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57" name="Google Shape;57;p213"/>
          <p:cNvSpPr txBox="1"/>
          <p:nvPr>
            <p:ph idx="2" type="body"/>
          </p:nvPr>
        </p:nvSpPr>
        <p:spPr>
          <a:xfrm>
            <a:off x="4648200" y="1719072"/>
            <a:ext cx="4038600" cy="4407408"/>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58" name="Google Shape;58;p213"/>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3"/>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3"/>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
        <p:nvSpPr>
          <p:cNvPr id="61" name="Google Shape;61;p21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62" name="Shape 62"/>
        <p:cNvGrpSpPr/>
        <p:nvPr/>
      </p:nvGrpSpPr>
      <p:grpSpPr>
        <a:xfrm>
          <a:off x="0" y="0"/>
          <a:ext cx="0" cy="0"/>
          <a:chOff x="0" y="0"/>
          <a:chExt cx="0" cy="0"/>
        </a:xfrm>
      </p:grpSpPr>
      <p:sp>
        <p:nvSpPr>
          <p:cNvPr id="63" name="Google Shape;63;p214"/>
          <p:cNvSpPr txBox="1"/>
          <p:nvPr>
            <p:ph idx="1" type="body"/>
          </p:nvPr>
        </p:nvSpPr>
        <p:spPr>
          <a:xfrm>
            <a:off x="457200" y="1722438"/>
            <a:ext cx="4040188" cy="63976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SzPts val="2400"/>
              <a:buNone/>
              <a:defRPr b="0" sz="24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64" name="Google Shape;64;p214"/>
          <p:cNvSpPr txBox="1"/>
          <p:nvPr>
            <p:ph idx="2" type="body"/>
          </p:nvPr>
        </p:nvSpPr>
        <p:spPr>
          <a:xfrm>
            <a:off x="457200" y="2438399"/>
            <a:ext cx="4040188" cy="36877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65" name="Google Shape;65;p214"/>
          <p:cNvSpPr txBox="1"/>
          <p:nvPr>
            <p:ph idx="3" type="body"/>
          </p:nvPr>
        </p:nvSpPr>
        <p:spPr>
          <a:xfrm>
            <a:off x="4645025" y="1722438"/>
            <a:ext cx="4041775" cy="63976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SzPts val="2400"/>
              <a:buNone/>
              <a:defRPr b="0" sz="24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66" name="Google Shape;66;p214"/>
          <p:cNvSpPr txBox="1"/>
          <p:nvPr>
            <p:ph idx="4" type="body"/>
          </p:nvPr>
        </p:nvSpPr>
        <p:spPr>
          <a:xfrm>
            <a:off x="4645025" y="2438399"/>
            <a:ext cx="4041775" cy="368776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67" name="Google Shape;67;p214"/>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14"/>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14"/>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
        <p:nvSpPr>
          <p:cNvPr id="70" name="Google Shape;70;p21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showMasterSp="0" type="picTx">
  <p:cSld name="PICTURE_WITH_CAPTION_TEXT">
    <p:bg>
      <p:bgPr>
        <a:solidFill>
          <a:schemeClr val="dk2"/>
        </a:solidFill>
      </p:bgPr>
    </p:bg>
    <p:spTree>
      <p:nvGrpSpPr>
        <p:cNvPr id="71" name="Shape 71"/>
        <p:cNvGrpSpPr/>
        <p:nvPr/>
      </p:nvGrpSpPr>
      <p:grpSpPr>
        <a:xfrm>
          <a:off x="0" y="0"/>
          <a:ext cx="0" cy="0"/>
          <a:chOff x="0" y="0"/>
          <a:chExt cx="0" cy="0"/>
        </a:xfrm>
      </p:grpSpPr>
      <p:sp>
        <p:nvSpPr>
          <p:cNvPr id="72" name="Google Shape;72;p215"/>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
        <p:nvSpPr>
          <p:cNvPr id="73" name="Google Shape;73;p215"/>
          <p:cNvSpPr/>
          <p:nvPr/>
        </p:nvSpPr>
        <p:spPr>
          <a:xfrm>
            <a:off x="7010400" y="150876"/>
            <a:ext cx="1981200" cy="65562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
        <p:nvSpPr>
          <p:cNvPr id="74" name="Google Shape;74;p215"/>
          <p:cNvSpPr/>
          <p:nvPr>
            <p:ph idx="2" type="pic"/>
          </p:nvPr>
        </p:nvSpPr>
        <p:spPr>
          <a:xfrm>
            <a:off x="152400" y="152400"/>
            <a:ext cx="6705600" cy="6553200"/>
          </a:xfrm>
          <a:prstGeom prst="rect">
            <a:avLst/>
          </a:prstGeom>
          <a:noFill/>
          <a:ln>
            <a:noFill/>
          </a:ln>
        </p:spPr>
      </p:sp>
      <p:sp>
        <p:nvSpPr>
          <p:cNvPr id="75" name="Google Shape;75;p215"/>
          <p:cNvSpPr txBox="1"/>
          <p:nvPr>
            <p:ph idx="1" type="body"/>
          </p:nvPr>
        </p:nvSpPr>
        <p:spPr>
          <a:xfrm>
            <a:off x="7162800" y="2133600"/>
            <a:ext cx="1676400" cy="2971800"/>
          </a:xfrm>
          <a:prstGeom prst="rect">
            <a:avLst/>
          </a:prstGeom>
          <a:noFill/>
          <a:ln>
            <a:noFill/>
          </a:ln>
        </p:spPr>
        <p:txBody>
          <a:bodyPr anchorCtr="0" anchor="t" bIns="45700" lIns="91425" spcFirstLastPara="1" rIns="91425" wrap="square" tIns="0">
            <a:normAutofit/>
          </a:bodyPr>
          <a:lstStyle>
            <a:lvl1pPr indent="-228600" lvl="0" marL="457200" algn="l">
              <a:spcBef>
                <a:spcPts val="280"/>
              </a:spcBef>
              <a:spcAft>
                <a:spcPts val="0"/>
              </a:spcAft>
              <a:buSzPts val="1400"/>
              <a:buNone/>
              <a:defRPr sz="1400">
                <a:solidFill>
                  <a:schemeClr val="lt1"/>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6" name="Google Shape;76;p215"/>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5"/>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5"/>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
        <p:nvSpPr>
          <p:cNvPr id="79" name="Google Shape;79;p215"/>
          <p:cNvSpPr txBox="1"/>
          <p:nvPr>
            <p:ph type="title"/>
          </p:nvPr>
        </p:nvSpPr>
        <p:spPr>
          <a:xfrm>
            <a:off x="7162800" y="460248"/>
            <a:ext cx="1676400" cy="167335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000"/>
              <a:buFont typeface="Libre Franklin Medium"/>
              <a:buNone/>
              <a:defRPr sz="2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06"/>
          <p:cNvSpPr/>
          <p:nvPr/>
        </p:nvSpPr>
        <p:spPr>
          <a:xfrm>
            <a:off x="152400" y="1634971"/>
            <a:ext cx="8831802" cy="50454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7" name="Google Shape;7;p206"/>
          <p:cNvSpPr/>
          <p:nvPr/>
        </p:nvSpPr>
        <p:spPr>
          <a:xfrm>
            <a:off x="152399" y="152400"/>
            <a:ext cx="8814047" cy="13464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8" name="Google Shape;8;p20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lt1"/>
              </a:buClr>
              <a:buSzPts val="3200"/>
              <a:buFont typeface="Libre Franklin Medium"/>
              <a:buNone/>
              <a:defRPr b="0" i="0" sz="3200" u="none" cap="none" strike="noStrike">
                <a:solidFill>
                  <a:schemeClr val="lt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206"/>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lvl1pPr indent="-355600" lvl="0" marL="457200" marR="0" rtl="0" algn="l">
              <a:spcBef>
                <a:spcPts val="400"/>
              </a:spcBef>
              <a:spcAft>
                <a:spcPts val="0"/>
              </a:spcAft>
              <a:buClr>
                <a:schemeClr val="accent1"/>
              </a:buClr>
              <a:buSzPts val="2000"/>
              <a:buFont typeface="Noto Sans Symbols"/>
              <a:buChar char="◼"/>
              <a:defRPr b="0" i="0" sz="2000" u="none" cap="none" strike="noStrike">
                <a:solidFill>
                  <a:schemeClr val="dk2"/>
                </a:solidFill>
                <a:latin typeface="Libre Franklin Medium"/>
                <a:ea typeface="Libre Franklin Medium"/>
                <a:cs typeface="Libre Franklin Medium"/>
                <a:sym typeface="Libre Franklin Medium"/>
              </a:defRPr>
            </a:lvl1pPr>
            <a:lvl2pPr indent="-342900" lvl="1" marL="914400" marR="0" rtl="0" algn="l">
              <a:spcBef>
                <a:spcPts val="360"/>
              </a:spcBef>
              <a:spcAft>
                <a:spcPts val="0"/>
              </a:spcAft>
              <a:buClr>
                <a:schemeClr val="accent2"/>
              </a:buClr>
              <a:buSzPts val="1800"/>
              <a:buFont typeface="Noto Sans Symbols"/>
              <a:buChar char="▪"/>
              <a:defRPr b="0" i="0" sz="1800" u="none" cap="none" strike="noStrike">
                <a:solidFill>
                  <a:schemeClr val="dk2"/>
                </a:solidFill>
                <a:latin typeface="Libre Franklin Medium"/>
                <a:ea typeface="Libre Franklin Medium"/>
                <a:cs typeface="Libre Franklin Medium"/>
                <a:sym typeface="Libre Franklin Medium"/>
              </a:defRPr>
            </a:lvl2pPr>
            <a:lvl3pPr indent="-330200" lvl="2" marL="1371600" marR="0" rtl="0" algn="l">
              <a:spcBef>
                <a:spcPts val="320"/>
              </a:spcBef>
              <a:spcAft>
                <a:spcPts val="0"/>
              </a:spcAft>
              <a:buClr>
                <a:schemeClr val="accent3"/>
              </a:buClr>
              <a:buSzPts val="1600"/>
              <a:buFont typeface="Noto Sans Symbols"/>
              <a:buChar char="▪"/>
              <a:defRPr b="0" i="0" sz="1600" u="none" cap="none" strike="noStrike">
                <a:solidFill>
                  <a:schemeClr val="dk2"/>
                </a:solidFill>
                <a:latin typeface="Libre Franklin Medium"/>
                <a:ea typeface="Libre Franklin Medium"/>
                <a:cs typeface="Libre Franklin Medium"/>
                <a:sym typeface="Libre Franklin Medium"/>
              </a:defRPr>
            </a:lvl3pPr>
            <a:lvl4pPr indent="-317500" lvl="3" marL="1828800" marR="0" rtl="0" algn="l">
              <a:spcBef>
                <a:spcPts val="280"/>
              </a:spcBef>
              <a:spcAft>
                <a:spcPts val="0"/>
              </a:spcAft>
              <a:buClr>
                <a:schemeClr val="accent4"/>
              </a:buClr>
              <a:buSzPts val="1400"/>
              <a:buFont typeface="Noto Sans Symbols"/>
              <a:buChar char="▪"/>
              <a:defRPr b="0" i="0" sz="1400" u="none" cap="none" strike="noStrike">
                <a:solidFill>
                  <a:schemeClr val="dk2"/>
                </a:solidFill>
                <a:latin typeface="Libre Franklin Medium"/>
                <a:ea typeface="Libre Franklin Medium"/>
                <a:cs typeface="Libre Franklin Medium"/>
                <a:sym typeface="Libre Franklin Medium"/>
              </a:defRPr>
            </a:lvl4pPr>
            <a:lvl5pPr indent="-311150" lvl="4" marL="2286000" marR="0" rtl="0" algn="l">
              <a:spcBef>
                <a:spcPts val="260"/>
              </a:spcBef>
              <a:spcAft>
                <a:spcPts val="0"/>
              </a:spcAft>
              <a:buClr>
                <a:schemeClr val="accent6"/>
              </a:buClr>
              <a:buSzPts val="1300"/>
              <a:buFont typeface="Noto Sans Symbols"/>
              <a:buChar char="▪"/>
              <a:defRPr b="0" i="0" sz="1300" u="none" cap="none" strike="noStrike">
                <a:solidFill>
                  <a:schemeClr val="dk2"/>
                </a:solidFill>
                <a:latin typeface="Libre Franklin Medium"/>
                <a:ea typeface="Libre Franklin Medium"/>
                <a:cs typeface="Libre Franklin Medium"/>
                <a:sym typeface="Libre Franklin Medium"/>
              </a:defRPr>
            </a:lvl5pPr>
            <a:lvl6pPr indent="-304800" lvl="5" marL="2743200" marR="0" rtl="0" algn="l">
              <a:spcBef>
                <a:spcPts val="240"/>
              </a:spcBef>
              <a:spcAft>
                <a:spcPts val="0"/>
              </a:spcAft>
              <a:buClr>
                <a:schemeClr val="accent1"/>
              </a:buClr>
              <a:buSzPts val="1200"/>
              <a:buFont typeface="Noto Sans Symbols"/>
              <a:buChar char="▪"/>
              <a:defRPr b="0" i="0" sz="1200" u="none" cap="none" strike="noStrike">
                <a:solidFill>
                  <a:schemeClr val="dk2"/>
                </a:solidFill>
                <a:latin typeface="Libre Franklin Medium"/>
                <a:ea typeface="Libre Franklin Medium"/>
                <a:cs typeface="Libre Franklin Medium"/>
                <a:sym typeface="Libre Franklin Medium"/>
              </a:defRPr>
            </a:lvl6pPr>
            <a:lvl7pPr indent="-304800" lvl="6" marL="3200400" marR="0" rtl="0" algn="l">
              <a:spcBef>
                <a:spcPts val="240"/>
              </a:spcBef>
              <a:spcAft>
                <a:spcPts val="0"/>
              </a:spcAft>
              <a:buClr>
                <a:schemeClr val="accent2"/>
              </a:buClr>
              <a:buSzPts val="1200"/>
              <a:buFont typeface="Noto Sans Symbols"/>
              <a:buChar char="▪"/>
              <a:defRPr b="0" i="0" sz="1200" u="none" cap="none" strike="noStrike">
                <a:solidFill>
                  <a:schemeClr val="dk2"/>
                </a:solidFill>
                <a:latin typeface="Libre Franklin Medium"/>
                <a:ea typeface="Libre Franklin Medium"/>
                <a:cs typeface="Libre Franklin Medium"/>
                <a:sym typeface="Libre Franklin Medium"/>
              </a:defRPr>
            </a:lvl7pPr>
            <a:lvl8pPr indent="-304800" lvl="7" marL="3657600" marR="0" rtl="0" algn="l">
              <a:spcBef>
                <a:spcPts val="240"/>
              </a:spcBef>
              <a:spcAft>
                <a:spcPts val="0"/>
              </a:spcAft>
              <a:buClr>
                <a:schemeClr val="accent3"/>
              </a:buClr>
              <a:buSzPts val="1200"/>
              <a:buFont typeface="Noto Sans Symbols"/>
              <a:buChar char="▪"/>
              <a:defRPr b="0" i="0" sz="1200" u="none" cap="none" strike="noStrike">
                <a:solidFill>
                  <a:schemeClr val="dk2"/>
                </a:solidFill>
                <a:latin typeface="Libre Franklin Medium"/>
                <a:ea typeface="Libre Franklin Medium"/>
                <a:cs typeface="Libre Franklin Medium"/>
                <a:sym typeface="Libre Franklin Medium"/>
              </a:defRPr>
            </a:lvl8pPr>
            <a:lvl9pPr indent="-304800" lvl="8" marL="4114800" marR="0" rtl="0" algn="l">
              <a:spcBef>
                <a:spcPts val="240"/>
              </a:spcBef>
              <a:spcAft>
                <a:spcPts val="0"/>
              </a:spcAft>
              <a:buClr>
                <a:schemeClr val="accent5"/>
              </a:buClr>
              <a:buSzPts val="1200"/>
              <a:buFont typeface="Noto Sans Symbols"/>
              <a:buChar char="▪"/>
              <a:defRPr b="0" i="0" sz="1200" u="none" cap="none" strike="noStrike">
                <a:solidFill>
                  <a:schemeClr val="dk2"/>
                </a:solidFill>
                <a:latin typeface="Libre Franklin Medium"/>
                <a:ea typeface="Libre Franklin Medium"/>
                <a:cs typeface="Libre Franklin Medium"/>
                <a:sym typeface="Libre Franklin Medium"/>
              </a:defRPr>
            </a:lvl9pPr>
          </a:lstStyle>
          <a:p/>
        </p:txBody>
      </p:sp>
      <p:sp>
        <p:nvSpPr>
          <p:cNvPr id="10" name="Google Shape;10;p206"/>
          <p:cNvSpPr txBox="1"/>
          <p:nvPr>
            <p:ph idx="10" type="dt"/>
          </p:nvPr>
        </p:nvSpPr>
        <p:spPr>
          <a:xfrm>
            <a:off x="370888" y="6356350"/>
            <a:ext cx="2133600"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dk2"/>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9pPr>
          </a:lstStyle>
          <a:p/>
        </p:txBody>
      </p:sp>
      <p:sp>
        <p:nvSpPr>
          <p:cNvPr id="11" name="Google Shape;11;p206"/>
          <p:cNvSpPr txBox="1"/>
          <p:nvPr>
            <p:ph idx="11" type="ftr"/>
          </p:nvPr>
        </p:nvSpPr>
        <p:spPr>
          <a:xfrm>
            <a:off x="3048000" y="6356350"/>
            <a:ext cx="3352800" cy="27432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100" u="none" cap="none" strike="noStrike">
                <a:solidFill>
                  <a:schemeClr val="dk2"/>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9pPr>
          </a:lstStyle>
          <a:p/>
        </p:txBody>
      </p:sp>
      <p:sp>
        <p:nvSpPr>
          <p:cNvPr id="12" name="Google Shape;12;p206"/>
          <p:cNvSpPr txBox="1"/>
          <p:nvPr>
            <p:ph idx="12" type="sldNum"/>
          </p:nvPr>
        </p:nvSpPr>
        <p:spPr>
          <a:xfrm>
            <a:off x="8234680" y="6355080"/>
            <a:ext cx="582966" cy="27432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100" u="none" cap="none" strike="noStrike">
                <a:solidFill>
                  <a:schemeClr val="dk2"/>
                </a:solidFill>
                <a:latin typeface="Libre Franklin Medium"/>
                <a:ea typeface="Libre Franklin Medium"/>
                <a:cs typeface="Libre Franklin Medium"/>
                <a:sym typeface="Libre Franklin Medium"/>
              </a:defRPr>
            </a:lvl1pPr>
            <a:lvl2pPr indent="0" lvl="1" marL="0" marR="0" rtl="0" algn="ctr">
              <a:spcBef>
                <a:spcPts val="0"/>
              </a:spcBef>
              <a:buNone/>
              <a:defRPr b="0" i="0" sz="1100" u="none" cap="none" strike="noStrike">
                <a:solidFill>
                  <a:schemeClr val="dk2"/>
                </a:solidFill>
                <a:latin typeface="Libre Franklin Medium"/>
                <a:ea typeface="Libre Franklin Medium"/>
                <a:cs typeface="Libre Franklin Medium"/>
                <a:sym typeface="Libre Franklin Medium"/>
              </a:defRPr>
            </a:lvl2pPr>
            <a:lvl3pPr indent="0" lvl="2" marL="0" marR="0" rtl="0" algn="ctr">
              <a:spcBef>
                <a:spcPts val="0"/>
              </a:spcBef>
              <a:buNone/>
              <a:defRPr b="0" i="0" sz="1100" u="none" cap="none" strike="noStrike">
                <a:solidFill>
                  <a:schemeClr val="dk2"/>
                </a:solidFill>
                <a:latin typeface="Libre Franklin Medium"/>
                <a:ea typeface="Libre Franklin Medium"/>
                <a:cs typeface="Libre Franklin Medium"/>
                <a:sym typeface="Libre Franklin Medium"/>
              </a:defRPr>
            </a:lvl3pPr>
            <a:lvl4pPr indent="0" lvl="3" marL="0" marR="0" rtl="0" algn="ctr">
              <a:spcBef>
                <a:spcPts val="0"/>
              </a:spcBef>
              <a:buNone/>
              <a:defRPr b="0" i="0" sz="1100" u="none" cap="none" strike="noStrike">
                <a:solidFill>
                  <a:schemeClr val="dk2"/>
                </a:solidFill>
                <a:latin typeface="Libre Franklin Medium"/>
                <a:ea typeface="Libre Franklin Medium"/>
                <a:cs typeface="Libre Franklin Medium"/>
                <a:sym typeface="Libre Franklin Medium"/>
              </a:defRPr>
            </a:lvl4pPr>
            <a:lvl5pPr indent="0" lvl="4" marL="0" marR="0" rtl="0" algn="ctr">
              <a:spcBef>
                <a:spcPts val="0"/>
              </a:spcBef>
              <a:buNone/>
              <a:defRPr b="0" i="0" sz="1100" u="none" cap="none" strike="noStrike">
                <a:solidFill>
                  <a:schemeClr val="dk2"/>
                </a:solidFill>
                <a:latin typeface="Libre Franklin Medium"/>
                <a:ea typeface="Libre Franklin Medium"/>
                <a:cs typeface="Libre Franklin Medium"/>
                <a:sym typeface="Libre Franklin Medium"/>
              </a:defRPr>
            </a:lvl5pPr>
            <a:lvl6pPr indent="0" lvl="5" marL="0" marR="0" rtl="0" algn="ctr">
              <a:spcBef>
                <a:spcPts val="0"/>
              </a:spcBef>
              <a:buNone/>
              <a:defRPr b="0" i="0" sz="1100" u="none" cap="none" strike="noStrike">
                <a:solidFill>
                  <a:schemeClr val="dk2"/>
                </a:solidFill>
                <a:latin typeface="Libre Franklin Medium"/>
                <a:ea typeface="Libre Franklin Medium"/>
                <a:cs typeface="Libre Franklin Medium"/>
                <a:sym typeface="Libre Franklin Medium"/>
              </a:defRPr>
            </a:lvl6pPr>
            <a:lvl7pPr indent="0" lvl="6" marL="0" marR="0" rtl="0" algn="ctr">
              <a:spcBef>
                <a:spcPts val="0"/>
              </a:spcBef>
              <a:buNone/>
              <a:defRPr b="0" i="0" sz="1100" u="none" cap="none" strike="noStrike">
                <a:solidFill>
                  <a:schemeClr val="dk2"/>
                </a:solidFill>
                <a:latin typeface="Libre Franklin Medium"/>
                <a:ea typeface="Libre Franklin Medium"/>
                <a:cs typeface="Libre Franklin Medium"/>
                <a:sym typeface="Libre Franklin Medium"/>
              </a:defRPr>
            </a:lvl7pPr>
            <a:lvl8pPr indent="0" lvl="7" marL="0" marR="0" rtl="0" algn="ctr">
              <a:spcBef>
                <a:spcPts val="0"/>
              </a:spcBef>
              <a:buNone/>
              <a:defRPr b="0" i="0" sz="1100" u="none" cap="none" strike="noStrike">
                <a:solidFill>
                  <a:schemeClr val="dk2"/>
                </a:solidFill>
                <a:latin typeface="Libre Franklin Medium"/>
                <a:ea typeface="Libre Franklin Medium"/>
                <a:cs typeface="Libre Franklin Medium"/>
                <a:sym typeface="Libre Franklin Medium"/>
              </a:defRPr>
            </a:lvl8pPr>
            <a:lvl9pPr indent="0" lvl="8" marL="0" marR="0" rtl="0" algn="ctr">
              <a:spcBef>
                <a:spcPts val="0"/>
              </a:spcBef>
              <a:buNone/>
              <a:defRPr b="0" i="0" sz="1100" u="none" cap="none" strike="noStrike">
                <a:solidFill>
                  <a:schemeClr val="dk2"/>
                </a:solidFill>
                <a:latin typeface="Libre Franklin Medium"/>
                <a:ea typeface="Libre Franklin Medium"/>
                <a:cs typeface="Libre Franklin Medium"/>
                <a:sym typeface="Libre Franklin Medium"/>
              </a:defRPr>
            </a:lvl9pPr>
          </a:lstStyle>
          <a:p>
            <a:pPr indent="0" lvl="0" marL="0" rtl="0" algn="ct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6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6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6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about:blank"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6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6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8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7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7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8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91.png"/><Relationship Id="rId4" Type="http://schemas.openxmlformats.org/officeDocument/2006/relationships/image" Target="../media/image7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95.png"/><Relationship Id="rId4" Type="http://schemas.openxmlformats.org/officeDocument/2006/relationships/image" Target="../media/image8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71.png"/><Relationship Id="rId4" Type="http://schemas.openxmlformats.org/officeDocument/2006/relationships/image" Target="../media/image8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image" Target="../media/image8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8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84.png"/><Relationship Id="rId4" Type="http://schemas.openxmlformats.org/officeDocument/2006/relationships/image" Target="../media/image78.png"/><Relationship Id="rId5" Type="http://schemas.openxmlformats.org/officeDocument/2006/relationships/image" Target="../media/image8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9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97.png"/><Relationship Id="rId4" Type="http://schemas.openxmlformats.org/officeDocument/2006/relationships/image" Target="../media/image89.png"/><Relationship Id="rId10" Type="http://schemas.openxmlformats.org/officeDocument/2006/relationships/image" Target="../media/image102.png"/><Relationship Id="rId9"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96.png"/><Relationship Id="rId7" Type="http://schemas.openxmlformats.org/officeDocument/2006/relationships/image" Target="../media/image92.png"/><Relationship Id="rId8" Type="http://schemas.openxmlformats.org/officeDocument/2006/relationships/image" Target="../media/image9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9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1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9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0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0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07.png"/><Relationship Id="rId4" Type="http://schemas.openxmlformats.org/officeDocument/2006/relationships/image" Target="../media/image10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 Id="rId3" Type="http://schemas.openxmlformats.org/officeDocument/2006/relationships/image" Target="../media/image10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7.xml"/><Relationship Id="rId3" Type="http://schemas.openxmlformats.org/officeDocument/2006/relationships/image" Target="../media/image114.png"/><Relationship Id="rId4" Type="http://schemas.openxmlformats.org/officeDocument/2006/relationships/image" Target="../media/image109.png"/><Relationship Id="rId5" Type="http://schemas.openxmlformats.org/officeDocument/2006/relationships/image" Target="../media/image10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1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1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1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1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1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1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1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26.png"/><Relationship Id="rId4" Type="http://schemas.openxmlformats.org/officeDocument/2006/relationships/image" Target="../media/image121.png"/><Relationship Id="rId5" Type="http://schemas.openxmlformats.org/officeDocument/2006/relationships/image" Target="../media/image11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2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2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2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27.png"/><Relationship Id="rId4" Type="http://schemas.openxmlformats.org/officeDocument/2006/relationships/image" Target="../media/image12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3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2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4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2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3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29.png"/><Relationship Id="rId4" Type="http://schemas.openxmlformats.org/officeDocument/2006/relationships/image" Target="../media/image137.png"/><Relationship Id="rId5" Type="http://schemas.openxmlformats.org/officeDocument/2006/relationships/image" Target="../media/image14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3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38.png"/><Relationship Id="rId4" Type="http://schemas.openxmlformats.org/officeDocument/2006/relationships/image" Target="../media/image1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 Id="rId3" Type="http://schemas.openxmlformats.org/officeDocument/2006/relationships/image" Target="../media/image130.png"/><Relationship Id="rId4" Type="http://schemas.openxmlformats.org/officeDocument/2006/relationships/image" Target="../media/image136.png"/><Relationship Id="rId5" Type="http://schemas.openxmlformats.org/officeDocument/2006/relationships/image" Target="../media/image152.png"/><Relationship Id="rId6" Type="http://schemas.openxmlformats.org/officeDocument/2006/relationships/image" Target="../media/image13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3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4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4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5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3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47.png"/><Relationship Id="rId4" Type="http://schemas.openxmlformats.org/officeDocument/2006/relationships/image" Target="../media/image144.png"/><Relationship Id="rId5" Type="http://schemas.openxmlformats.org/officeDocument/2006/relationships/image" Target="../media/image148.png"/><Relationship Id="rId6" Type="http://schemas.openxmlformats.org/officeDocument/2006/relationships/image" Target="../media/image14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5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gif"/><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gif"/><Relationship Id="rId4" Type="http://schemas.openxmlformats.org/officeDocument/2006/relationships/image" Target="../media/image9.jpg"/><Relationship Id="rId5" Type="http://schemas.openxmlformats.org/officeDocument/2006/relationships/image" Target="../media/image1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1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7.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9.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0.png"/><Relationship Id="rId4" Type="http://schemas.openxmlformats.org/officeDocument/2006/relationships/image" Target="../media/image68.png"/><Relationship Id="rId5"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2.png"/><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5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54.png"/><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ph idx="1" type="subTitle"/>
          </p:nvPr>
        </p:nvSpPr>
        <p:spPr>
          <a:xfrm>
            <a:off x="1371600" y="3886200"/>
            <a:ext cx="6400800" cy="127099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900"/>
              <a:buNone/>
            </a:pPr>
            <a:r>
              <a:rPr lang="pt-BR"/>
              <a:t>Apresentação </a:t>
            </a:r>
            <a:endParaRPr/>
          </a:p>
          <a:p>
            <a:pPr indent="0" lvl="0" marL="0" rtl="0" algn="l">
              <a:spcBef>
                <a:spcPts val="380"/>
              </a:spcBef>
              <a:spcAft>
                <a:spcPts val="0"/>
              </a:spcAft>
              <a:buSzPts val="1900"/>
              <a:buNone/>
            </a:pPr>
            <a:r>
              <a:rPr lang="pt-BR"/>
              <a:t>Prof.Msc.Carlos</a:t>
            </a:r>
            <a:endParaRPr/>
          </a:p>
        </p:txBody>
      </p:sp>
      <p:sp>
        <p:nvSpPr>
          <p:cNvPr id="99" name="Google Shape;99;p1"/>
          <p:cNvSpPr txBox="1"/>
          <p:nvPr>
            <p:ph type="title"/>
          </p:nvPr>
        </p:nvSpPr>
        <p:spPr>
          <a:xfrm>
            <a:off x="457200" y="2052960"/>
            <a:ext cx="6324600" cy="1828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4200"/>
              <a:buFont typeface="Libre Franklin Medium"/>
              <a:buNone/>
            </a:pPr>
            <a:r>
              <a:rPr lang="pt-BR"/>
              <a:t>INTERFACE GRÁFICAS EM JAVA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ph idx="1" type="body"/>
          </p:nvPr>
        </p:nvSpPr>
        <p:spPr>
          <a:xfrm>
            <a:off x="380999" y="1719071"/>
            <a:ext cx="8617075"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import javax.swing.*;</a:t>
            </a:r>
            <a:endParaRPr/>
          </a:p>
          <a:p>
            <a:pPr indent="0" lvl="2" marL="594360" rtl="0" algn="l">
              <a:spcBef>
                <a:spcPts val="400"/>
              </a:spcBef>
              <a:spcAft>
                <a:spcPts val="0"/>
              </a:spcAft>
              <a:buSzPts val="2000"/>
              <a:buNone/>
            </a:pPr>
            <a:r>
              <a:rPr lang="pt-BR" sz="2000"/>
              <a:t>public class PrimeiraJanela extends JFrame{</a:t>
            </a:r>
            <a:endParaRPr/>
          </a:p>
          <a:p>
            <a:pPr indent="0" lvl="2" marL="594360" rtl="0" algn="l">
              <a:spcBef>
                <a:spcPts val="400"/>
              </a:spcBef>
              <a:spcAft>
                <a:spcPts val="0"/>
              </a:spcAft>
              <a:buSzPts val="2000"/>
              <a:buNone/>
            </a:pPr>
            <a:r>
              <a:rPr lang="pt-BR" sz="2000"/>
              <a:t>public PrimeiraJanela(){</a:t>
            </a:r>
            <a:endParaRPr/>
          </a:p>
          <a:p>
            <a:pPr indent="0" lvl="2" marL="594360" rtl="0" algn="l">
              <a:spcBef>
                <a:spcPts val="400"/>
              </a:spcBef>
              <a:spcAft>
                <a:spcPts val="0"/>
              </a:spcAft>
              <a:buSzPts val="2000"/>
              <a:buNone/>
            </a:pPr>
            <a:r>
              <a:rPr lang="pt-BR" sz="2000"/>
              <a:t>super("Nossa primeira janela");</a:t>
            </a:r>
            <a:endParaRPr/>
          </a:p>
          <a:p>
            <a:pPr indent="0" lvl="2" marL="594360" rtl="0" algn="l">
              <a:spcBef>
                <a:spcPts val="400"/>
              </a:spcBef>
              <a:spcAft>
                <a:spcPts val="0"/>
              </a:spcAft>
              <a:buSzPts val="2000"/>
              <a:buNone/>
            </a:pPr>
            <a:r>
              <a:rPr lang="pt-BR" sz="2000"/>
              <a:t>setSize(300, 150);</a:t>
            </a:r>
            <a:endParaRPr sz="2000"/>
          </a:p>
          <a:p>
            <a:pPr indent="0" lvl="2" marL="594360" rtl="0" algn="l">
              <a:spcBef>
                <a:spcPts val="400"/>
              </a:spcBef>
              <a:spcAft>
                <a:spcPts val="0"/>
              </a:spcAft>
              <a:buSzPts val="2000"/>
              <a:buNone/>
            </a:pPr>
            <a:r>
              <a:rPr lang="pt-BR" sz="2000"/>
              <a:t>setVisible(true); }</a:t>
            </a:r>
            <a:endParaRPr sz="2000"/>
          </a:p>
          <a:p>
            <a:pPr indent="0" lvl="2" marL="594360" rtl="0" algn="l">
              <a:spcBef>
                <a:spcPts val="400"/>
              </a:spcBef>
              <a:spcAft>
                <a:spcPts val="0"/>
              </a:spcAft>
              <a:buSzPts val="2000"/>
              <a:buNone/>
            </a:pPr>
            <a:r>
              <a:rPr lang="pt-BR" sz="2000"/>
              <a:t>public static void main(String args[]){</a:t>
            </a:r>
            <a:endParaRPr sz="2000"/>
          </a:p>
          <a:p>
            <a:pPr indent="0" lvl="2" marL="594360" rtl="0" algn="l">
              <a:spcBef>
                <a:spcPts val="400"/>
              </a:spcBef>
              <a:spcAft>
                <a:spcPts val="0"/>
              </a:spcAft>
              <a:buSzPts val="2000"/>
              <a:buNone/>
            </a:pPr>
            <a:r>
              <a:rPr lang="pt-BR" sz="2000"/>
              <a:t>PrimeiraJanela app = new PrimeiraJanela();</a:t>
            </a:r>
            <a:endParaRPr/>
          </a:p>
          <a:p>
            <a:pPr indent="0" lvl="2" marL="594360" rtl="0" algn="l">
              <a:spcBef>
                <a:spcPts val="400"/>
              </a:spcBef>
              <a:spcAft>
                <a:spcPts val="0"/>
              </a:spcAft>
              <a:buSzPts val="2000"/>
              <a:buNone/>
            </a:pPr>
            <a:r>
              <a:rPr lang="pt-BR" sz="2000"/>
              <a:t>app.setDefaultCloseOperation(JFrame.EXIT_ON_CLOSE); } }</a:t>
            </a:r>
            <a:endParaRPr/>
          </a:p>
          <a:p>
            <a:pPr indent="0" lvl="0" marL="45720" rtl="0" algn="l">
              <a:spcBef>
                <a:spcPts val="400"/>
              </a:spcBef>
              <a:spcAft>
                <a:spcPts val="0"/>
              </a:spcAft>
              <a:buSzPts val="2000"/>
              <a:buNone/>
            </a:pPr>
            <a:r>
              <a:t/>
            </a:r>
            <a:endParaRPr/>
          </a:p>
        </p:txBody>
      </p:sp>
      <p:sp>
        <p:nvSpPr>
          <p:cNvPr id="154" name="Google Shape;154;p1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JANELA NORMAL</a:t>
            </a:r>
            <a:endParaRPr/>
          </a:p>
        </p:txBody>
      </p:sp>
      <p:pic>
        <p:nvPicPr>
          <p:cNvPr id="155" name="Google Shape;155;p10"/>
          <p:cNvPicPr preferRelativeResize="0"/>
          <p:nvPr/>
        </p:nvPicPr>
        <p:blipFill rotWithShape="1">
          <a:blip r:embed="rId3">
            <a:alphaModFix/>
          </a:blip>
          <a:srcRect b="0" l="0" r="0" t="0"/>
          <a:stretch/>
        </p:blipFill>
        <p:spPr>
          <a:xfrm>
            <a:off x="1115617" y="5029468"/>
            <a:ext cx="3240360" cy="1634843"/>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0"/>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Em seguida temos um vetor de nomes de cidades que será usado para definimos os itens da caixa de combinação:</a:t>
            </a:r>
            <a:endParaRPr/>
          </a:p>
          <a:p>
            <a:pPr indent="0" lvl="0" marL="45720" rtl="0" algn="just">
              <a:spcBef>
                <a:spcPts val="320"/>
              </a:spcBef>
              <a:spcAft>
                <a:spcPts val="0"/>
              </a:spcAft>
              <a:buSzPts val="1600"/>
              <a:buNone/>
            </a:pPr>
            <a:r>
              <a:rPr b="1" lang="pt-BR" sz="1600"/>
              <a:t>String cidades[] = {"Rio de Janeiro","São Paulo","Minas Gerais","Espírito   Santo","Bahia","Pernambuco","Rio Grande do Sul","Acre"};</a:t>
            </a:r>
            <a:endParaRPr/>
          </a:p>
          <a:p>
            <a:pPr indent="-228600" lvl="0" marL="274320" rtl="0" algn="just">
              <a:spcBef>
                <a:spcPts val="400"/>
              </a:spcBef>
              <a:spcAft>
                <a:spcPts val="0"/>
              </a:spcAft>
              <a:buSzPts val="2000"/>
              <a:buChar char="◼"/>
            </a:pPr>
            <a:r>
              <a:rPr lang="pt-BR"/>
              <a:t>Temos um vetor de oito elementos que são atribuídos à caixa de combinação com a seguinte instrução:</a:t>
            </a:r>
            <a:endParaRPr/>
          </a:p>
          <a:p>
            <a:pPr indent="0" lvl="0" marL="45720" rtl="0" algn="just">
              <a:spcBef>
                <a:spcPts val="400"/>
              </a:spcBef>
              <a:spcAft>
                <a:spcPts val="0"/>
              </a:spcAft>
              <a:buSzPts val="2000"/>
              <a:buNone/>
            </a:pPr>
            <a:r>
              <a:rPr b="1" lang="pt-BR"/>
              <a:t>   lista = new JComboBox(cidades);</a:t>
            </a:r>
            <a:endParaRPr/>
          </a:p>
          <a:p>
            <a:pPr indent="-228600" lvl="0" marL="274320" rtl="0" algn="just">
              <a:spcBef>
                <a:spcPts val="400"/>
              </a:spcBef>
              <a:spcAft>
                <a:spcPts val="0"/>
              </a:spcAft>
              <a:buSzPts val="2000"/>
              <a:buChar char="◼"/>
            </a:pPr>
            <a:r>
              <a:rPr lang="pt-BR"/>
              <a:t>Um objeto da classe JComboBox já possui barras de rolagem. Tiramos proveito desse fator efetuamos uma chamada ao metido setMaximumRowCount para definir a quantidade e itens visíveis na lista sem a necessidade de acionar as barras de rolagem:</a:t>
            </a:r>
            <a:endParaRPr/>
          </a:p>
          <a:p>
            <a:pPr indent="0" lvl="0" marL="45720" rtl="0" algn="just">
              <a:spcBef>
                <a:spcPts val="400"/>
              </a:spcBef>
              <a:spcAft>
                <a:spcPts val="0"/>
              </a:spcAft>
              <a:buSzPts val="2000"/>
              <a:buNone/>
            </a:pPr>
            <a:r>
              <a:rPr b="1" lang="pt-BR"/>
              <a:t>           lista.setMaximumRowCount(5);</a:t>
            </a:r>
            <a:endParaRPr/>
          </a:p>
          <a:p>
            <a:pPr indent="-101600" lvl="0" marL="274320" rtl="0" algn="l">
              <a:spcBef>
                <a:spcPts val="400"/>
              </a:spcBef>
              <a:spcAft>
                <a:spcPts val="0"/>
              </a:spcAft>
              <a:buSzPts val="2000"/>
              <a:buNone/>
            </a:pPr>
            <a:r>
              <a:t/>
            </a:r>
            <a:endParaRPr/>
          </a:p>
        </p:txBody>
      </p:sp>
      <p:sp>
        <p:nvSpPr>
          <p:cNvPr id="737" name="Google Shape;737;p10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JCOMBOBOX </a:t>
            </a:r>
            <a:r>
              <a:rPr lang="pt-BR" sz="2000"/>
              <a:t>(CONT)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O processo usado para exibir o item selecionado é o mesmo que usamos para as caixas de listagem.</a:t>
            </a:r>
            <a:endParaRPr/>
          </a:p>
          <a:p>
            <a:pPr indent="0" lvl="2" marL="594360" rtl="0" algn="l">
              <a:spcBef>
                <a:spcPts val="400"/>
              </a:spcBef>
              <a:spcAft>
                <a:spcPts val="0"/>
              </a:spcAft>
              <a:buSzPts val="2000"/>
              <a:buNone/>
            </a:pPr>
            <a:r>
              <a:rPr lang="pt-BR" sz="2000"/>
              <a:t>exibir.addActionListener(new ActionListener(){public void actionPerformed(ActionEvent e){rotulo.setText("o estado é: “+lista.getSelectedItem().toString());</a:t>
            </a:r>
            <a:endParaRPr/>
          </a:p>
          <a:p>
            <a:pPr indent="0" lvl="2" marL="594360" rtl="0" algn="l">
              <a:spcBef>
                <a:spcPts val="400"/>
              </a:spcBef>
              <a:spcAft>
                <a:spcPts val="0"/>
              </a:spcAft>
              <a:buSzPts val="2000"/>
              <a:buNone/>
            </a:pPr>
            <a:r>
              <a:rPr lang="pt-BR" sz="2000"/>
              <a:t>}});</a:t>
            </a:r>
            <a:endParaRPr/>
          </a:p>
          <a:p>
            <a:pPr indent="0" lvl="2" marL="594360" rtl="0" algn="l">
              <a:spcBef>
                <a:spcPts val="400"/>
              </a:spcBef>
              <a:spcAft>
                <a:spcPts val="0"/>
              </a:spcAft>
              <a:buSzPts val="2000"/>
              <a:buNone/>
            </a:pPr>
            <a:r>
              <a:rPr lang="pt-BR" sz="2000"/>
              <a:t>tela.add(lista);</a:t>
            </a:r>
            <a:endParaRPr/>
          </a:p>
          <a:p>
            <a:pPr indent="0" lvl="2" marL="594360" rtl="0" algn="l">
              <a:spcBef>
                <a:spcPts val="400"/>
              </a:spcBef>
              <a:spcAft>
                <a:spcPts val="0"/>
              </a:spcAft>
              <a:buSzPts val="2000"/>
              <a:buNone/>
            </a:pPr>
            <a:r>
              <a:rPr lang="pt-BR" sz="2000"/>
              <a:t>tela.add(exibir);</a:t>
            </a:r>
            <a:endParaRPr/>
          </a:p>
          <a:p>
            <a:pPr indent="0" lvl="2" marL="594360" rtl="0" algn="l">
              <a:spcBef>
                <a:spcPts val="400"/>
              </a:spcBef>
              <a:spcAft>
                <a:spcPts val="0"/>
              </a:spcAft>
              <a:buSzPts val="2000"/>
              <a:buNone/>
            </a:pPr>
            <a:r>
              <a:rPr lang="pt-BR" sz="2000"/>
              <a:t>tela.add(rotulo);</a:t>
            </a:r>
            <a:endParaRPr sz="2000"/>
          </a:p>
          <a:p>
            <a:pPr indent="0" lvl="2" marL="594360" rtl="0" algn="l">
              <a:spcBef>
                <a:spcPts val="400"/>
              </a:spcBef>
              <a:spcAft>
                <a:spcPts val="0"/>
              </a:spcAft>
              <a:buSzPts val="2000"/>
              <a:buNone/>
            </a:pPr>
            <a:r>
              <a:rPr lang="pt-BR" sz="2000"/>
              <a:t>setSize(400, 250);</a:t>
            </a:r>
            <a:endParaRPr sz="2000"/>
          </a:p>
          <a:p>
            <a:pPr indent="0" lvl="2" marL="594360" rtl="0" algn="l">
              <a:spcBef>
                <a:spcPts val="400"/>
              </a:spcBef>
              <a:spcAft>
                <a:spcPts val="0"/>
              </a:spcAft>
              <a:buSzPts val="2000"/>
              <a:buNone/>
            </a:pPr>
            <a:r>
              <a:rPr lang="pt-BR" sz="2000"/>
              <a:t>setVisible(true);</a:t>
            </a:r>
            <a:endParaRPr sz="2000"/>
          </a:p>
          <a:p>
            <a:pPr indent="0" lvl="2" marL="594360" rtl="0" algn="l">
              <a:spcBef>
                <a:spcPts val="400"/>
              </a:spcBef>
              <a:spcAft>
                <a:spcPts val="0"/>
              </a:spcAft>
              <a:buSzPts val="2000"/>
              <a:buNone/>
            </a:pPr>
            <a:r>
              <a:rPr lang="pt-BR" sz="2000"/>
              <a:t>}</a:t>
            </a:r>
            <a:endParaRPr/>
          </a:p>
          <a:p>
            <a:pPr indent="-101600" lvl="0" marL="274320" rtl="0" algn="l">
              <a:spcBef>
                <a:spcPts val="400"/>
              </a:spcBef>
              <a:spcAft>
                <a:spcPts val="0"/>
              </a:spcAft>
              <a:buSzPts val="2000"/>
              <a:buNone/>
            </a:pPr>
            <a:r>
              <a:t/>
            </a:r>
            <a:endParaRPr/>
          </a:p>
        </p:txBody>
      </p:sp>
      <p:sp>
        <p:nvSpPr>
          <p:cNvPr id="743" name="Google Shape;743;p10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JCOMBOBOX </a:t>
            </a:r>
            <a:r>
              <a:rPr lang="pt-BR" sz="2000"/>
              <a:t>(CONT)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800"/>
              <a:buChar char="◼"/>
            </a:pPr>
            <a:r>
              <a:rPr b="1" lang="pt-BR" sz="2800"/>
              <a:t>Como criar uma caixa de combinação editável</a:t>
            </a:r>
            <a:endParaRPr/>
          </a:p>
          <a:p>
            <a:pPr indent="-228600" lvl="0" marL="274320" rtl="0" algn="just">
              <a:spcBef>
                <a:spcPts val="480"/>
              </a:spcBef>
              <a:spcAft>
                <a:spcPts val="0"/>
              </a:spcAft>
              <a:buSzPts val="2400"/>
              <a:buChar char="◼"/>
            </a:pPr>
            <a:r>
              <a:rPr lang="pt-BR" sz="2400"/>
              <a:t>Se você experimentou com o exemplo anterior deve ter percebido que a caixa de combinação é somente leitura, ou seja, estamos limitados aos itens disponíveis para a escolha.</a:t>
            </a:r>
            <a:endParaRPr/>
          </a:p>
          <a:p>
            <a:pPr indent="-228600" lvl="0" marL="274320" rtl="0" algn="just">
              <a:spcBef>
                <a:spcPts val="480"/>
              </a:spcBef>
              <a:spcAft>
                <a:spcPts val="0"/>
              </a:spcAft>
              <a:buSzPts val="2400"/>
              <a:buChar char="◼"/>
            </a:pPr>
            <a:r>
              <a:rPr lang="pt-BR" sz="2400"/>
              <a:t>Existe, porém, uma forma de permitir que o usuário digite o valor desejado em uma caixa de combinação. Basta efetuar uma chamada ao método </a:t>
            </a:r>
            <a:r>
              <a:rPr b="1" i="1" lang="pt-BR" sz="2400"/>
              <a:t>setEditable</a:t>
            </a:r>
            <a:r>
              <a:rPr lang="pt-BR" sz="2400"/>
              <a:t> fornecendo o valor true como argumento:</a:t>
            </a:r>
            <a:endParaRPr/>
          </a:p>
          <a:p>
            <a:pPr indent="0" lvl="0" marL="45720" rtl="0" algn="just">
              <a:spcBef>
                <a:spcPts val="480"/>
              </a:spcBef>
              <a:spcAft>
                <a:spcPts val="0"/>
              </a:spcAft>
              <a:buSzPts val="2400"/>
              <a:buNone/>
            </a:pPr>
            <a:r>
              <a:rPr b="1" i="1" lang="pt-BR" sz="2400"/>
              <a:t>   lista.setEditable(true);</a:t>
            </a:r>
            <a:endParaRPr/>
          </a:p>
          <a:p>
            <a:pPr indent="-101600" lvl="0" marL="274320" rtl="0" algn="l">
              <a:spcBef>
                <a:spcPts val="400"/>
              </a:spcBef>
              <a:spcAft>
                <a:spcPts val="0"/>
              </a:spcAft>
              <a:buSzPts val="2000"/>
              <a:buNone/>
            </a:pPr>
            <a:r>
              <a:t/>
            </a:r>
            <a:endParaRPr/>
          </a:p>
        </p:txBody>
      </p:sp>
      <p:sp>
        <p:nvSpPr>
          <p:cNvPr id="749" name="Google Shape;749;p10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JCOMBOBOX </a:t>
            </a:r>
            <a:r>
              <a:rPr lang="pt-BR" sz="2000"/>
              <a:t>(CONT)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103"/>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4"/>
          <p:cNvSpPr txBox="1"/>
          <p:nvPr>
            <p:ph idx="1" type="subTitle"/>
          </p:nvPr>
        </p:nvSpPr>
        <p:spPr>
          <a:xfrm>
            <a:off x="7010400" y="2052960"/>
            <a:ext cx="1981200" cy="1828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900"/>
              <a:buNone/>
            </a:pPr>
            <a:r>
              <a:t/>
            </a:r>
            <a:endParaRPr/>
          </a:p>
        </p:txBody>
      </p:sp>
      <p:pic>
        <p:nvPicPr>
          <p:cNvPr id="760" name="Google Shape;760;p104"/>
          <p:cNvPicPr preferRelativeResize="0"/>
          <p:nvPr/>
        </p:nvPicPr>
        <p:blipFill rotWithShape="1">
          <a:blip r:embed="rId3">
            <a:alphaModFix/>
          </a:blip>
          <a:srcRect b="0" l="0" r="0" t="0"/>
          <a:stretch/>
        </p:blipFill>
        <p:spPr>
          <a:xfrm>
            <a:off x="611560" y="404664"/>
            <a:ext cx="5616624" cy="619268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BOTÃO LIMPAR AS CAIXA DE TEXTO</a:t>
            </a:r>
            <a:endParaRPr/>
          </a:p>
        </p:txBody>
      </p:sp>
      <p:pic>
        <p:nvPicPr>
          <p:cNvPr id="766" name="Google Shape;766;p105"/>
          <p:cNvPicPr preferRelativeResize="0"/>
          <p:nvPr/>
        </p:nvPicPr>
        <p:blipFill rotWithShape="1">
          <a:blip r:embed="rId3">
            <a:alphaModFix/>
          </a:blip>
          <a:srcRect b="0" l="0" r="0" t="0"/>
          <a:stretch/>
        </p:blipFill>
        <p:spPr>
          <a:xfrm>
            <a:off x="381000" y="1844824"/>
            <a:ext cx="8352928" cy="460851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BOTÃO LIMPAR AS CAIXA DE TEXTO </a:t>
            </a:r>
            <a:r>
              <a:rPr lang="pt-BR" sz="1400"/>
              <a:t>(CONT.)</a:t>
            </a:r>
            <a:endParaRPr/>
          </a:p>
        </p:txBody>
      </p:sp>
      <p:pic>
        <p:nvPicPr>
          <p:cNvPr id="772" name="Google Shape;772;p106"/>
          <p:cNvPicPr preferRelativeResize="0"/>
          <p:nvPr/>
        </p:nvPicPr>
        <p:blipFill rotWithShape="1">
          <a:blip r:embed="rId3">
            <a:alphaModFix/>
          </a:blip>
          <a:srcRect b="0" l="0" r="0" t="0"/>
          <a:stretch/>
        </p:blipFill>
        <p:spPr>
          <a:xfrm>
            <a:off x="179512" y="1700808"/>
            <a:ext cx="5942990" cy="4104456"/>
          </a:xfrm>
          <a:prstGeom prst="rect">
            <a:avLst/>
          </a:prstGeom>
          <a:noFill/>
          <a:ln>
            <a:noFill/>
          </a:ln>
        </p:spPr>
      </p:pic>
      <p:sp>
        <p:nvSpPr>
          <p:cNvPr id="773" name="Google Shape;773;p106"/>
          <p:cNvSpPr txBox="1"/>
          <p:nvPr/>
        </p:nvSpPr>
        <p:spPr>
          <a:xfrm>
            <a:off x="6122502" y="1706286"/>
            <a:ext cx="2606084" cy="50783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pt-BR" sz="1800" u="none" cap="none" strike="noStrike">
                <a:solidFill>
                  <a:schemeClr val="dk1"/>
                </a:solidFill>
                <a:latin typeface="Libre Franklin Medium"/>
                <a:ea typeface="Libre Franklin Medium"/>
                <a:cs typeface="Libre Franklin Medium"/>
                <a:sym typeface="Libre Franklin Medium"/>
              </a:rPr>
              <a:t>No aplicativo somente as linhas que vão limpar as caixas de</a:t>
            </a:r>
            <a:endParaRPr/>
          </a:p>
          <a:p>
            <a:pPr indent="0" lvl="0" marL="0" marR="0" rtl="0" algn="just">
              <a:spcBef>
                <a:spcPts val="0"/>
              </a:spcBef>
              <a:spcAft>
                <a:spcPts val="0"/>
              </a:spcAft>
              <a:buNone/>
            </a:pPr>
            <a:r>
              <a:rPr b="0" i="0" lang="pt-BR" sz="1800" u="none" cap="none" strike="noStrike">
                <a:solidFill>
                  <a:schemeClr val="dk1"/>
                </a:solidFill>
                <a:latin typeface="Libre Franklin Medium"/>
                <a:ea typeface="Libre Franklin Medium"/>
                <a:cs typeface="Libre Franklin Medium"/>
                <a:sym typeface="Libre Franklin Medium"/>
              </a:rPr>
              <a:t>texto e passar o foco para a primeira caixa vejam:</a:t>
            </a:r>
            <a:endParaRPr/>
          </a:p>
          <a:p>
            <a:pPr indent="0" lvl="0" marL="0" marR="0" rtl="0" algn="just">
              <a:spcBef>
                <a:spcPts val="0"/>
              </a:spcBef>
              <a:spcAft>
                <a:spcPts val="0"/>
              </a:spcAft>
              <a:buNone/>
            </a:pPr>
            <a:r>
              <a:rPr b="0" i="0" lang="pt-BR" sz="1800" u="none" cap="none" strike="noStrike">
                <a:solidFill>
                  <a:schemeClr val="dk1"/>
                </a:solidFill>
                <a:latin typeface="Libre Franklin Medium"/>
                <a:ea typeface="Libre Franklin Medium"/>
                <a:cs typeface="Libre Franklin Medium"/>
                <a:sym typeface="Libre Franklin Medium"/>
              </a:rPr>
              <a:t>texto1.setText(null); ou texto1.setText(“”);</a:t>
            </a:r>
            <a:endParaRPr/>
          </a:p>
          <a:p>
            <a:pPr indent="0" lvl="0" marL="0" marR="0" rtl="0" algn="just">
              <a:spcBef>
                <a:spcPts val="0"/>
              </a:spcBef>
              <a:spcAft>
                <a:spcPts val="0"/>
              </a:spcAft>
              <a:buNone/>
            </a:pPr>
            <a:r>
              <a:rPr b="0" i="0" lang="pt-BR" sz="1800" u="none" cap="none" strike="noStrike">
                <a:solidFill>
                  <a:schemeClr val="dk1"/>
                </a:solidFill>
                <a:latin typeface="Libre Franklin Medium"/>
                <a:ea typeface="Libre Franklin Medium"/>
                <a:cs typeface="Libre Franklin Medium"/>
                <a:sym typeface="Libre Franklin Medium"/>
              </a:rPr>
              <a:t>texto2.setText(null); ou texto2.setText(“”);</a:t>
            </a:r>
            <a:endParaRPr/>
          </a:p>
          <a:p>
            <a:pPr indent="0" lvl="0" marL="0" marR="0" rtl="0" algn="just">
              <a:spcBef>
                <a:spcPts val="0"/>
              </a:spcBef>
              <a:spcAft>
                <a:spcPts val="0"/>
              </a:spcAft>
              <a:buNone/>
            </a:pPr>
            <a:r>
              <a:rPr b="0" i="0" lang="pt-BR" sz="1800" u="none" cap="none" strike="noStrike">
                <a:solidFill>
                  <a:schemeClr val="dk1"/>
                </a:solidFill>
                <a:latin typeface="Libre Franklin Medium"/>
                <a:ea typeface="Libre Franklin Medium"/>
                <a:cs typeface="Libre Franklin Medium"/>
                <a:sym typeface="Libre Franklin Medium"/>
              </a:rPr>
              <a:t>texto1.requestFocus();</a:t>
            </a:r>
            <a:endParaRPr/>
          </a:p>
          <a:p>
            <a:pPr indent="0" lvl="0" marL="0" marR="0" rtl="0" algn="just">
              <a:spcBef>
                <a:spcPts val="0"/>
              </a:spcBef>
              <a:spcAft>
                <a:spcPts val="0"/>
              </a:spcAft>
              <a:buNone/>
            </a:pPr>
            <a:r>
              <a:rPr b="0" i="0" lang="pt-BR" sz="1800" u="none" cap="none" strike="noStrike">
                <a:solidFill>
                  <a:schemeClr val="dk1"/>
                </a:solidFill>
                <a:latin typeface="Libre Franklin Medium"/>
                <a:ea typeface="Libre Franklin Medium"/>
                <a:cs typeface="Libre Franklin Medium"/>
                <a:sym typeface="Libre Franklin Medium"/>
              </a:rPr>
              <a:t>É atribuído null dentro das caixas, pois nulo significa vazio e requestFocus()</a:t>
            </a:r>
            <a:endParaRPr/>
          </a:p>
          <a:p>
            <a:pPr indent="0" lvl="0" marL="0" marR="0" rtl="0" algn="just">
              <a:spcBef>
                <a:spcPts val="0"/>
              </a:spcBef>
              <a:spcAft>
                <a:spcPts val="0"/>
              </a:spcAft>
              <a:buNone/>
            </a:pPr>
            <a:r>
              <a:rPr b="0" i="0" lang="pt-BR" sz="1800" u="none" cap="none" strike="noStrike">
                <a:solidFill>
                  <a:schemeClr val="dk1"/>
                </a:solidFill>
                <a:latin typeface="Libre Franklin Medium"/>
                <a:ea typeface="Libre Franklin Medium"/>
                <a:cs typeface="Libre Franklin Medium"/>
                <a:sym typeface="Libre Franklin Medium"/>
              </a:rPr>
              <a:t>passa o foco para a caixa selecionada pelo usuário.</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7"/>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A classe JCheckBox é usada quando precisamos de controles como caixas de seleção que podem ser marcados ou  desmarcados pelo usuário e oferecem feedback visual de modo percebemos seu estado atual. O uso de caixas de seleção é freqüente em ambientes em que o usuário deve selecionar uma ou mais das opções oferecidas.</a:t>
            </a:r>
            <a:endParaRPr/>
          </a:p>
          <a:p>
            <a:pPr indent="-101600" lvl="0" marL="274320" rtl="0" algn="just">
              <a:spcBef>
                <a:spcPts val="400"/>
              </a:spcBef>
              <a:spcAft>
                <a:spcPts val="0"/>
              </a:spcAft>
              <a:buSzPts val="2000"/>
              <a:buNone/>
            </a:pPr>
            <a:r>
              <a:t/>
            </a:r>
            <a:endParaRPr/>
          </a:p>
        </p:txBody>
      </p:sp>
      <p:sp>
        <p:nvSpPr>
          <p:cNvPr id="779" name="Google Shape;779;p10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ENTENDENDO JCHECKBOX</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8"/>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1800"/>
              <a:buFont typeface="Libre Franklin Medium"/>
              <a:buNone/>
            </a:pPr>
            <a:r>
              <a:rPr lang="pt-BR" sz="1800"/>
              <a:t>ENTENDENDO JCHECKBOX</a:t>
            </a:r>
            <a:br>
              <a:rPr lang="pt-BR" sz="1800"/>
            </a:br>
            <a:r>
              <a:rPr lang="pt-BR" sz="1800"/>
              <a:t>(CONT.)</a:t>
            </a:r>
            <a:br>
              <a:rPr lang="pt-BR" sz="1800"/>
            </a:br>
            <a:endParaRPr sz="1800"/>
          </a:p>
        </p:txBody>
      </p:sp>
      <p:pic>
        <p:nvPicPr>
          <p:cNvPr id="785" name="Google Shape;785;p108"/>
          <p:cNvPicPr preferRelativeResize="0"/>
          <p:nvPr/>
        </p:nvPicPr>
        <p:blipFill rotWithShape="1">
          <a:blip r:embed="rId3">
            <a:alphaModFix/>
          </a:blip>
          <a:srcRect b="0" l="0" r="0" t="0"/>
          <a:stretch/>
        </p:blipFill>
        <p:spPr>
          <a:xfrm>
            <a:off x="107504" y="188640"/>
            <a:ext cx="6768752" cy="648072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9"/>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ENTENDENDO JCHECKBOX</a:t>
            </a:r>
            <a:br>
              <a:rPr lang="pt-BR"/>
            </a:br>
            <a:r>
              <a:rPr lang="pt-BR"/>
              <a:t>(CONT.)</a:t>
            </a:r>
            <a:br>
              <a:rPr lang="pt-BR"/>
            </a:br>
            <a:endParaRPr/>
          </a:p>
        </p:txBody>
      </p:sp>
      <p:pic>
        <p:nvPicPr>
          <p:cNvPr id="791" name="Google Shape;791;p109"/>
          <p:cNvPicPr preferRelativeResize="0"/>
          <p:nvPr/>
        </p:nvPicPr>
        <p:blipFill rotWithShape="1">
          <a:blip r:embed="rId3">
            <a:alphaModFix/>
          </a:blip>
          <a:srcRect b="0" l="0" r="0" t="0"/>
          <a:stretch/>
        </p:blipFill>
        <p:spPr>
          <a:xfrm>
            <a:off x="107504" y="116632"/>
            <a:ext cx="6768752" cy="66247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Vamos analisar cada linha do aplicativo.</a:t>
            </a:r>
            <a:endParaRPr/>
          </a:p>
          <a:p>
            <a:pPr indent="0" lvl="0" marL="45720" rtl="0" algn="just">
              <a:spcBef>
                <a:spcPts val="400"/>
              </a:spcBef>
              <a:spcAft>
                <a:spcPts val="0"/>
              </a:spcAft>
              <a:buSzPts val="2000"/>
              <a:buNone/>
            </a:pPr>
            <a:r>
              <a:rPr lang="pt-BR"/>
              <a:t>Tenha a certeza de importar esse pacote em todos os aplicativos de interface gráfica que estiver escrevendo:</a:t>
            </a:r>
            <a:endParaRPr/>
          </a:p>
          <a:p>
            <a:pPr indent="0" lvl="0" marL="45720" rtl="0" algn="just">
              <a:spcBef>
                <a:spcPts val="400"/>
              </a:spcBef>
              <a:spcAft>
                <a:spcPts val="0"/>
              </a:spcAft>
              <a:buSzPts val="2000"/>
              <a:buNone/>
            </a:pPr>
            <a:r>
              <a:rPr lang="pt-BR"/>
              <a:t> import javax.swing.*;</a:t>
            </a:r>
            <a:endParaRPr/>
          </a:p>
          <a:p>
            <a:pPr indent="0" lvl="0" marL="45720" rtl="0" algn="just">
              <a:spcBef>
                <a:spcPts val="400"/>
              </a:spcBef>
              <a:spcAft>
                <a:spcPts val="0"/>
              </a:spcAft>
              <a:buSzPts val="2000"/>
              <a:buNone/>
            </a:pPr>
            <a:r>
              <a:rPr lang="pt-BR"/>
              <a:t>Em seguida temos a definição da classe principal:</a:t>
            </a:r>
            <a:endParaRPr/>
          </a:p>
          <a:p>
            <a:pPr indent="0" lvl="0" marL="45720" rtl="0" algn="just">
              <a:spcBef>
                <a:spcPts val="400"/>
              </a:spcBef>
              <a:spcAft>
                <a:spcPts val="0"/>
              </a:spcAft>
              <a:buSzPts val="2000"/>
              <a:buNone/>
            </a:pPr>
            <a:r>
              <a:rPr lang="pt-BR"/>
              <a:t>public class PrimeiraJanela extends JFrame</a:t>
            </a:r>
            <a:endParaRPr/>
          </a:p>
          <a:p>
            <a:pPr indent="0" lvl="0" marL="45720" rtl="0" algn="just">
              <a:spcBef>
                <a:spcPts val="400"/>
              </a:spcBef>
              <a:spcAft>
                <a:spcPts val="0"/>
              </a:spcAft>
              <a:buSzPts val="2000"/>
              <a:buNone/>
            </a:pPr>
            <a:r>
              <a:rPr lang="pt-BR"/>
              <a:t>{</a:t>
            </a:r>
            <a:endParaRPr/>
          </a:p>
          <a:p>
            <a:pPr indent="0" lvl="0" marL="45720" rtl="0" algn="just">
              <a:spcBef>
                <a:spcPts val="400"/>
              </a:spcBef>
              <a:spcAft>
                <a:spcPts val="0"/>
              </a:spcAft>
              <a:buSzPts val="2000"/>
              <a:buNone/>
            </a:pPr>
            <a:r>
              <a:rPr lang="pt-BR"/>
              <a:t>// a implementação da classe vai aqui.</a:t>
            </a:r>
            <a:endParaRPr/>
          </a:p>
          <a:p>
            <a:pPr indent="0" lvl="0" marL="45720" rtl="0" algn="just">
              <a:spcBef>
                <a:spcPts val="400"/>
              </a:spcBef>
              <a:spcAft>
                <a:spcPts val="0"/>
              </a:spcAft>
              <a:buSzPts val="2000"/>
              <a:buNone/>
            </a:pPr>
            <a:r>
              <a:rPr lang="pt-BR"/>
              <a:t>}</a:t>
            </a:r>
            <a:endParaRPr/>
          </a:p>
          <a:p>
            <a:pPr indent="-101600" lvl="0" marL="274320" rtl="0" algn="l">
              <a:spcBef>
                <a:spcPts val="400"/>
              </a:spcBef>
              <a:spcAft>
                <a:spcPts val="0"/>
              </a:spcAft>
              <a:buSzPts val="2000"/>
              <a:buNone/>
            </a:pPr>
            <a:r>
              <a:t/>
            </a:r>
            <a:endParaRPr/>
          </a:p>
        </p:txBody>
      </p:sp>
      <p:sp>
        <p:nvSpPr>
          <p:cNvPr id="161" name="Google Shape;161;p1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ANALISANDO APLICATIVO</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0"/>
          <p:cNvSpPr txBox="1"/>
          <p:nvPr>
            <p:ph idx="1" type="body"/>
          </p:nvPr>
        </p:nvSpPr>
        <p:spPr>
          <a:xfrm>
            <a:off x="165864" y="2348880"/>
            <a:ext cx="6696743" cy="3960440"/>
          </a:xfrm>
          <a:prstGeom prst="rect">
            <a:avLst/>
          </a:prstGeom>
          <a:noFill/>
          <a:ln>
            <a:noFill/>
          </a:ln>
        </p:spPr>
        <p:txBody>
          <a:bodyPr anchorCtr="0" anchor="t" bIns="45700" lIns="91425" spcFirstLastPara="1" rIns="91425" wrap="square" tIns="45700">
            <a:normAutofit fontScale="62500" lnSpcReduction="20000"/>
          </a:bodyPr>
          <a:lstStyle/>
          <a:p>
            <a:pPr indent="-228600" lvl="0" marL="274320" rtl="0" algn="just">
              <a:spcBef>
                <a:spcPts val="0"/>
              </a:spcBef>
              <a:spcAft>
                <a:spcPts val="0"/>
              </a:spcAft>
              <a:buSzPct val="100000"/>
              <a:buChar char="◼"/>
            </a:pPr>
            <a:r>
              <a:rPr lang="pt-BR"/>
              <a:t>O primeira passo para a construção deste exemplo foi declarar as referências global das instâncias da classe JCheckBox:</a:t>
            </a:r>
            <a:endParaRPr/>
          </a:p>
          <a:p>
            <a:pPr indent="-228600" lvl="0" marL="274320" rtl="0" algn="l">
              <a:spcBef>
                <a:spcPts val="400"/>
              </a:spcBef>
              <a:spcAft>
                <a:spcPts val="0"/>
              </a:spcAft>
              <a:buSzPct val="100000"/>
              <a:buChar char="◼"/>
            </a:pPr>
            <a:r>
              <a:rPr lang="pt-BR"/>
              <a:t>JCheckBox primeira,segunda,terceira,quarta,quinta;</a:t>
            </a:r>
            <a:endParaRPr/>
          </a:p>
          <a:p>
            <a:pPr indent="-228600" lvl="0" marL="274320" rtl="0" algn="l">
              <a:spcBef>
                <a:spcPts val="400"/>
              </a:spcBef>
              <a:spcAft>
                <a:spcPts val="0"/>
              </a:spcAft>
              <a:buSzPct val="100000"/>
              <a:buChar char="◼"/>
            </a:pPr>
            <a:r>
              <a:rPr lang="pt-BR"/>
              <a:t>Mais adiante você entenderá por que essa variável precisa ser global. Em</a:t>
            </a:r>
            <a:endParaRPr/>
          </a:p>
          <a:p>
            <a:pPr indent="-228600" lvl="0" marL="274320" rtl="0" algn="l">
              <a:spcBef>
                <a:spcPts val="400"/>
              </a:spcBef>
              <a:spcAft>
                <a:spcPts val="0"/>
              </a:spcAft>
              <a:buSzPct val="100000"/>
              <a:buChar char="◼"/>
            </a:pPr>
            <a:r>
              <a:rPr lang="pt-BR"/>
              <a:t>Seguida temos a criação de cinco caixas de seleção. Veja o código para a primeira:</a:t>
            </a:r>
            <a:endParaRPr/>
          </a:p>
          <a:p>
            <a:pPr indent="-182880" lvl="1" marL="548640" rtl="0" algn="l">
              <a:spcBef>
                <a:spcPts val="350"/>
              </a:spcBef>
              <a:spcAft>
                <a:spcPts val="0"/>
              </a:spcAft>
              <a:buSzPct val="100000"/>
              <a:buChar char="▪"/>
            </a:pPr>
            <a:r>
              <a:rPr b="1" lang="pt-BR"/>
              <a:t>primeira = new JCheckBox("Java");</a:t>
            </a:r>
            <a:endParaRPr/>
          </a:p>
          <a:p>
            <a:pPr indent="-182880" lvl="1" marL="548640" rtl="0" algn="l">
              <a:spcBef>
                <a:spcPts val="350"/>
              </a:spcBef>
              <a:spcAft>
                <a:spcPts val="0"/>
              </a:spcAft>
              <a:buSzPct val="100000"/>
              <a:buChar char="▪"/>
            </a:pPr>
            <a:r>
              <a:rPr b="1" lang="pt-BR"/>
              <a:t>segunda = new JCheckBox("C++");</a:t>
            </a:r>
            <a:endParaRPr/>
          </a:p>
          <a:p>
            <a:pPr indent="-182880" lvl="1" marL="548640" rtl="0" algn="l">
              <a:spcBef>
                <a:spcPts val="350"/>
              </a:spcBef>
              <a:spcAft>
                <a:spcPts val="0"/>
              </a:spcAft>
              <a:buSzPct val="100000"/>
              <a:buChar char="▪"/>
            </a:pPr>
            <a:r>
              <a:rPr b="1" lang="pt-BR"/>
              <a:t>terceira = new JCheckBox("Delphi");</a:t>
            </a:r>
            <a:endParaRPr/>
          </a:p>
          <a:p>
            <a:pPr indent="-182880" lvl="1" marL="548640" rtl="0" algn="l">
              <a:spcBef>
                <a:spcPts val="350"/>
              </a:spcBef>
              <a:spcAft>
                <a:spcPts val="0"/>
              </a:spcAft>
              <a:buSzPct val="100000"/>
              <a:buChar char="▪"/>
            </a:pPr>
            <a:r>
              <a:rPr b="1" lang="pt-BR"/>
              <a:t>quarta = new JCheckBox("Visual Basic");</a:t>
            </a:r>
            <a:endParaRPr/>
          </a:p>
          <a:p>
            <a:pPr indent="-182880" lvl="1" marL="548640" rtl="0" algn="l">
              <a:spcBef>
                <a:spcPts val="350"/>
              </a:spcBef>
              <a:spcAft>
                <a:spcPts val="0"/>
              </a:spcAft>
              <a:buSzPct val="100000"/>
              <a:buChar char="▪"/>
            </a:pPr>
            <a:r>
              <a:rPr b="1" lang="pt-BR"/>
              <a:t>quinta = new JCheckBox("Python</a:t>
            </a:r>
            <a:r>
              <a:rPr lang="pt-BR"/>
              <a:t>");</a:t>
            </a:r>
            <a:endParaRPr/>
          </a:p>
        </p:txBody>
      </p:sp>
      <p:sp>
        <p:nvSpPr>
          <p:cNvPr id="797" name="Google Shape;797;p110"/>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ENTENDENDO JCHECKBOX</a:t>
            </a:r>
            <a:br>
              <a:rPr lang="pt-BR"/>
            </a:br>
            <a:r>
              <a:rPr lang="pt-BR"/>
              <a:t>(CONT.)</a:t>
            </a:r>
            <a:br>
              <a:rPr lang="pt-BR"/>
            </a:br>
            <a:endParaRPr/>
          </a:p>
        </p:txBody>
      </p:sp>
      <p:pic>
        <p:nvPicPr>
          <p:cNvPr id="798" name="Google Shape;798;p110"/>
          <p:cNvPicPr preferRelativeResize="0"/>
          <p:nvPr/>
        </p:nvPicPr>
        <p:blipFill rotWithShape="1">
          <a:blip r:embed="rId3">
            <a:alphaModFix/>
          </a:blip>
          <a:srcRect b="0" l="0" r="0" t="0"/>
          <a:stretch/>
        </p:blipFill>
        <p:spPr>
          <a:xfrm>
            <a:off x="165864" y="143928"/>
            <a:ext cx="6696743" cy="194421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11"/>
          <p:cNvSpPr txBox="1"/>
          <p:nvPr>
            <p:ph idx="1" type="body"/>
          </p:nvPr>
        </p:nvSpPr>
        <p:spPr>
          <a:xfrm>
            <a:off x="380999" y="1719070"/>
            <a:ext cx="8407893" cy="4878281"/>
          </a:xfrm>
          <a:prstGeom prst="rect">
            <a:avLst/>
          </a:prstGeom>
          <a:noFill/>
          <a:ln>
            <a:noFill/>
          </a:ln>
        </p:spPr>
        <p:txBody>
          <a:bodyPr anchorCtr="0" anchor="t" bIns="45700" lIns="91425" spcFirstLastPara="1" rIns="91425" wrap="square" tIns="45700">
            <a:normAutofit fontScale="92500" lnSpcReduction="10000"/>
          </a:bodyPr>
          <a:lstStyle/>
          <a:p>
            <a:pPr indent="-228600" lvl="0" marL="274320" rtl="0" algn="l">
              <a:spcBef>
                <a:spcPts val="0"/>
              </a:spcBef>
              <a:spcAft>
                <a:spcPts val="0"/>
              </a:spcAft>
              <a:buSzPct val="100000"/>
              <a:buChar char="◼"/>
            </a:pPr>
            <a:r>
              <a:rPr lang="pt-BR"/>
              <a:t>Na primeira linha desse método criamos uma variável chamada escolhas do tipo </a:t>
            </a:r>
            <a:r>
              <a:rPr b="1" lang="pt-BR"/>
              <a:t>String</a:t>
            </a:r>
            <a:r>
              <a:rPr lang="pt-BR"/>
              <a:t> e definimos se conteúdo inicial como vazio. </a:t>
            </a:r>
            <a:endParaRPr/>
          </a:p>
          <a:p>
            <a:pPr indent="-228600" lvl="0" marL="274320" rtl="0" algn="l">
              <a:spcBef>
                <a:spcPts val="370"/>
              </a:spcBef>
              <a:spcAft>
                <a:spcPts val="0"/>
              </a:spcAft>
              <a:buSzPct val="100000"/>
              <a:buChar char="◼"/>
            </a:pPr>
            <a:r>
              <a:rPr lang="pt-BR"/>
              <a:t>Em seguida temos um laço </a:t>
            </a:r>
            <a:r>
              <a:rPr b="1" lang="pt-BR"/>
              <a:t>IF</a:t>
            </a:r>
            <a:r>
              <a:rPr lang="pt-BR"/>
              <a:t>, toda vez que você clicar no botão exibir ele fará a verificação e se a caixa de seleção for marcada o método </a:t>
            </a:r>
            <a:r>
              <a:rPr b="1" lang="pt-BR"/>
              <a:t>isSelected() </a:t>
            </a:r>
            <a:r>
              <a:rPr lang="pt-BR"/>
              <a:t>testa o retorno se valor for verdadeira, o aplicativo armazenará o conteúdo na variável escolhas.</a:t>
            </a:r>
            <a:endParaRPr/>
          </a:p>
          <a:p>
            <a:pPr indent="-228600" lvl="0" marL="274320" rtl="0" algn="l">
              <a:spcBef>
                <a:spcPts val="370"/>
              </a:spcBef>
              <a:spcAft>
                <a:spcPts val="0"/>
              </a:spcAft>
              <a:buSzPct val="100000"/>
              <a:buChar char="◼"/>
            </a:pPr>
            <a:r>
              <a:rPr lang="pt-BR"/>
              <a:t>Toda vez que você marca uma caixa de seleção o método </a:t>
            </a:r>
            <a:r>
              <a:rPr b="1" lang="pt-BR"/>
              <a:t>setSelected() </a:t>
            </a:r>
            <a:r>
              <a:rPr lang="pt-BR"/>
              <a:t>recebe o valor </a:t>
            </a:r>
            <a:r>
              <a:rPr b="1" lang="pt-BR"/>
              <a:t>true</a:t>
            </a:r>
            <a:r>
              <a:rPr lang="pt-BR"/>
              <a:t> (verdadeiro), e quando você desmarca a caixa de seleção o valor do método </a:t>
            </a:r>
            <a:r>
              <a:rPr b="1" lang="pt-BR"/>
              <a:t>setSelected()</a:t>
            </a:r>
            <a:r>
              <a:rPr lang="pt-BR"/>
              <a:t>, recebe o valor de false (falso).</a:t>
            </a:r>
            <a:endParaRPr/>
          </a:p>
          <a:p>
            <a:pPr indent="-228600" lvl="0" marL="274320" rtl="0" algn="l">
              <a:spcBef>
                <a:spcPts val="370"/>
              </a:spcBef>
              <a:spcAft>
                <a:spcPts val="0"/>
              </a:spcAft>
              <a:buSzPct val="100000"/>
              <a:buChar char="◼"/>
            </a:pPr>
            <a:r>
              <a:rPr lang="pt-BR"/>
              <a:t>Utilize o método </a:t>
            </a:r>
            <a:r>
              <a:rPr b="1" lang="pt-BR"/>
              <a:t>setSelected(true)</a:t>
            </a:r>
            <a:r>
              <a:rPr lang="pt-BR"/>
              <a:t> para a caixa de seleção desejada: </a:t>
            </a:r>
            <a:r>
              <a:rPr b="1" lang="pt-BR"/>
              <a:t>primeira.setSelected(true)</a:t>
            </a:r>
            <a:r>
              <a:rPr lang="pt-BR"/>
              <a:t>; inicia a caixa de seleção marcada na linha 46.</a:t>
            </a:r>
            <a:endParaRPr/>
          </a:p>
          <a:p>
            <a:pPr indent="-228600" lvl="0" marL="274320" rtl="0" algn="l">
              <a:spcBef>
                <a:spcPts val="370"/>
              </a:spcBef>
              <a:spcAft>
                <a:spcPts val="0"/>
              </a:spcAft>
              <a:buSzPct val="100000"/>
              <a:buChar char="◼"/>
            </a:pPr>
            <a:r>
              <a:rPr lang="pt-BR"/>
              <a:t>Na linha  47 altera a cor da Letra do </a:t>
            </a:r>
            <a:r>
              <a:rPr b="1" lang="pt-BR"/>
              <a:t>JCheckBox:terceira.setForeground(Color.blue)</a:t>
            </a:r>
            <a:r>
              <a:rPr lang="pt-BR"/>
              <a:t>;</a:t>
            </a:r>
            <a:endParaRPr/>
          </a:p>
        </p:txBody>
      </p:sp>
      <p:sp>
        <p:nvSpPr>
          <p:cNvPr id="804" name="Google Shape;804;p11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ANALISE DO BOTÃO EXIBIR</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2"/>
          <p:cNvSpPr txBox="1"/>
          <p:nvPr>
            <p:ph type="title"/>
          </p:nvPr>
        </p:nvSpPr>
        <p:spPr>
          <a:xfrm>
            <a:off x="381000" y="260648"/>
            <a:ext cx="8381260" cy="114959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2800"/>
              <a:buFont typeface="Libre Franklin Medium"/>
              <a:buNone/>
            </a:pPr>
            <a:r>
              <a:rPr lang="pt-BR" sz="2800"/>
              <a:t>USO DA CLASSE </a:t>
            </a:r>
            <a:r>
              <a:rPr lang="pt-BR" sz="2800" u="sng">
                <a:solidFill>
                  <a:schemeClr val="hlink"/>
                </a:solidFill>
                <a:hlinkClick r:id="rId3"/>
              </a:rPr>
              <a:t>JRADIOBUTTON</a:t>
            </a:r>
            <a:r>
              <a:rPr lang="pt-BR" sz="2800"/>
              <a:t> PARA CRIAR BOTÕES DE OPÇÃO COM JCOMBOBOX E JCHECKBOX</a:t>
            </a:r>
            <a:endParaRPr sz="2800"/>
          </a:p>
        </p:txBody>
      </p:sp>
      <p:sp>
        <p:nvSpPr>
          <p:cNvPr id="810" name="Google Shape;810;p112"/>
          <p:cNvSpPr txBox="1"/>
          <p:nvPr/>
        </p:nvSpPr>
        <p:spPr>
          <a:xfrm>
            <a:off x="107504" y="1657831"/>
            <a:ext cx="8784976" cy="469359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pt-BR" sz="2300" u="none" cap="none" strike="noStrike">
                <a:solidFill>
                  <a:schemeClr val="dk1"/>
                </a:solidFill>
                <a:latin typeface="Calibri"/>
                <a:ea typeface="Calibri"/>
                <a:cs typeface="Calibri"/>
                <a:sym typeface="Calibri"/>
              </a:rPr>
              <a:t>	As caixas de seleção fornecem uma maneira conveniente de oferecer ao usuário alguns itens dos quais ele pode escolher um, vários ou todos. Existem, no entanto, situações em que apenas um dos itens pode ser selecionado. Para esses casos temos os botões de opção. Botões de opção têm seu uso justificado em casos em que apenas uma das opções pode ser selecionada. </a:t>
            </a:r>
            <a:endParaRPr/>
          </a:p>
          <a:p>
            <a:pPr indent="0" lvl="0" marL="0" marR="0" rtl="0" algn="just">
              <a:spcBef>
                <a:spcPts val="0"/>
              </a:spcBef>
              <a:spcAft>
                <a:spcPts val="0"/>
              </a:spcAft>
              <a:buNone/>
            </a:pPr>
            <a:r>
              <a:rPr b="0" i="0" lang="pt-BR" sz="2300" u="none" cap="none" strike="noStrike">
                <a:solidFill>
                  <a:schemeClr val="dk1"/>
                </a:solidFill>
                <a:latin typeface="Calibri"/>
                <a:ea typeface="Calibri"/>
                <a:cs typeface="Calibri"/>
                <a:sym typeface="Calibri"/>
              </a:rPr>
              <a:t>	Essa funcionalidade só é atingida quando usamos objeto da classe </a:t>
            </a:r>
            <a:r>
              <a:rPr b="1" i="0" lang="pt-BR" sz="2300" u="none" cap="none" strike="noStrike">
                <a:solidFill>
                  <a:schemeClr val="dk1"/>
                </a:solidFill>
                <a:latin typeface="Calibri"/>
                <a:ea typeface="Calibri"/>
                <a:cs typeface="Calibri"/>
                <a:sym typeface="Calibri"/>
              </a:rPr>
              <a:t>ButtonGroup</a:t>
            </a:r>
            <a:r>
              <a:rPr b="0" i="0" lang="pt-BR" sz="2300" u="none" cap="none" strike="noStrike">
                <a:solidFill>
                  <a:schemeClr val="dk1"/>
                </a:solidFill>
                <a:latin typeface="Calibri"/>
                <a:ea typeface="Calibri"/>
                <a:cs typeface="Calibri"/>
                <a:sym typeface="Calibri"/>
              </a:rPr>
              <a:t> para agrupar os itens de modo, que sempre que um item for selecionado, os demais sejam automaticamente desmarcados. 	O aplicativo seguinte apresenta uma janela com cinco botões de opção. Quando você clicar em exibir uma mensagem exibirá o valor selecionado e quando você clicar em outra opção a anterior será desmarcada</a:t>
            </a:r>
            <a:r>
              <a:rPr b="0" i="0" lang="pt-BR" sz="1800" u="none" cap="none" strike="noStrike">
                <a:solidFill>
                  <a:schemeClr val="dk1"/>
                </a:solidFill>
                <a:latin typeface="Libre Franklin Medium"/>
                <a:ea typeface="Libre Franklin Medium"/>
                <a:cs typeface="Libre Franklin Medium"/>
                <a:sym typeface="Libre Franklin Medium"/>
              </a:rPr>
              <a: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3"/>
          <p:cNvSpPr txBox="1"/>
          <p:nvPr>
            <p:ph type="title"/>
          </p:nvPr>
        </p:nvSpPr>
        <p:spPr>
          <a:xfrm>
            <a:off x="6948264" y="457200"/>
            <a:ext cx="2016224"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APLICATIVO COM COMBOBOX CHECKBOX RADIOBUTTON</a:t>
            </a:r>
            <a:endParaRPr/>
          </a:p>
        </p:txBody>
      </p:sp>
      <p:pic>
        <p:nvPicPr>
          <p:cNvPr id="816" name="Google Shape;816;p113"/>
          <p:cNvPicPr preferRelativeResize="0"/>
          <p:nvPr/>
        </p:nvPicPr>
        <p:blipFill rotWithShape="1">
          <a:blip r:embed="rId3">
            <a:alphaModFix/>
          </a:blip>
          <a:srcRect b="0" l="0" r="0" t="0"/>
          <a:stretch/>
        </p:blipFill>
        <p:spPr>
          <a:xfrm>
            <a:off x="179512" y="188640"/>
            <a:ext cx="6696744" cy="648072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4"/>
          <p:cNvSpPr txBox="1"/>
          <p:nvPr>
            <p:ph type="title"/>
          </p:nvPr>
        </p:nvSpPr>
        <p:spPr>
          <a:xfrm>
            <a:off x="7020273" y="457200"/>
            <a:ext cx="1973602"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1800"/>
              <a:buFont typeface="Libre Franklin Medium"/>
              <a:buNone/>
            </a:pPr>
            <a:r>
              <a:rPr lang="pt-BR" sz="1800"/>
              <a:t>APLICATIVO COM COMBOBOX CHECKBOX RADIOBUTTON</a:t>
            </a:r>
            <a:endParaRPr sz="1800"/>
          </a:p>
        </p:txBody>
      </p:sp>
      <p:pic>
        <p:nvPicPr>
          <p:cNvPr id="822" name="Google Shape;822;p114"/>
          <p:cNvPicPr preferRelativeResize="0"/>
          <p:nvPr/>
        </p:nvPicPr>
        <p:blipFill rotWithShape="1">
          <a:blip r:embed="rId3">
            <a:alphaModFix/>
          </a:blip>
          <a:srcRect b="0" l="0" r="0" t="0"/>
          <a:stretch/>
        </p:blipFill>
        <p:spPr>
          <a:xfrm>
            <a:off x="183280" y="169863"/>
            <a:ext cx="6692976" cy="649949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15"/>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1800"/>
              <a:buFont typeface="Libre Franklin Medium"/>
              <a:buNone/>
            </a:pPr>
            <a:r>
              <a:rPr lang="pt-BR" sz="1800"/>
              <a:t>APLICATIVO COM COMBOBOX CHECKBOX RADIOBUTTON</a:t>
            </a:r>
            <a:endParaRPr sz="1800"/>
          </a:p>
        </p:txBody>
      </p:sp>
      <p:pic>
        <p:nvPicPr>
          <p:cNvPr id="828" name="Google Shape;828;p115"/>
          <p:cNvPicPr preferRelativeResize="0"/>
          <p:nvPr/>
        </p:nvPicPr>
        <p:blipFill rotWithShape="1">
          <a:blip r:embed="rId3">
            <a:alphaModFix/>
          </a:blip>
          <a:srcRect b="0" l="0" r="0" t="0"/>
          <a:stretch/>
        </p:blipFill>
        <p:spPr>
          <a:xfrm>
            <a:off x="179512" y="188640"/>
            <a:ext cx="6624736" cy="648072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6"/>
          <p:cNvSpPr txBox="1"/>
          <p:nvPr>
            <p:ph type="title"/>
          </p:nvPr>
        </p:nvSpPr>
        <p:spPr>
          <a:xfrm>
            <a:off x="7020272" y="476672"/>
            <a:ext cx="2016224"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APLICATIVO COM COMBOBOX CHECKBOX RADIOBUTTON</a:t>
            </a:r>
            <a:endParaRPr/>
          </a:p>
        </p:txBody>
      </p:sp>
      <p:pic>
        <p:nvPicPr>
          <p:cNvPr id="834" name="Google Shape;834;p116"/>
          <p:cNvPicPr preferRelativeResize="0"/>
          <p:nvPr/>
        </p:nvPicPr>
        <p:blipFill rotWithShape="1">
          <a:blip r:embed="rId3">
            <a:alphaModFix/>
          </a:blip>
          <a:srcRect b="0" l="0" r="0" t="0"/>
          <a:stretch/>
        </p:blipFill>
        <p:spPr>
          <a:xfrm>
            <a:off x="165864" y="177571"/>
            <a:ext cx="6696744" cy="649178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17"/>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1900"/>
              <a:buFont typeface="Libre Franklin Medium"/>
              <a:buNone/>
            </a:pPr>
            <a:r>
              <a:rPr lang="pt-BR" sz="1900"/>
              <a:t>APLICATIVO COM COMBOBOX CHECKBOX RADIOBUTTON</a:t>
            </a:r>
            <a:endParaRPr sz="1900"/>
          </a:p>
        </p:txBody>
      </p:sp>
      <p:pic>
        <p:nvPicPr>
          <p:cNvPr id="840" name="Google Shape;840;p117"/>
          <p:cNvPicPr preferRelativeResize="0"/>
          <p:nvPr/>
        </p:nvPicPr>
        <p:blipFill rotWithShape="1">
          <a:blip r:embed="rId3">
            <a:alphaModFix/>
          </a:blip>
          <a:srcRect b="0" l="0" r="0" t="0"/>
          <a:stretch/>
        </p:blipFill>
        <p:spPr>
          <a:xfrm>
            <a:off x="165864" y="188640"/>
            <a:ext cx="6696744" cy="554461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8"/>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92500" lnSpcReduction="10000"/>
          </a:bodyPr>
          <a:lstStyle/>
          <a:p>
            <a:pPr indent="-228600" lvl="0" marL="274320" rtl="0" algn="just">
              <a:spcBef>
                <a:spcPts val="0"/>
              </a:spcBef>
              <a:spcAft>
                <a:spcPts val="0"/>
              </a:spcAft>
              <a:buSzPct val="100000"/>
              <a:buChar char="◼"/>
            </a:pPr>
            <a:r>
              <a:rPr lang="pt-BR"/>
              <a:t>As caixas de seleção fornecem uma maneira conveniente de oferecer ao usuário alguns itens dos quais ele pode escolher um, vários ou todos. Existem, no entanto, situações em que apenas um dos itens pode ser selecionado. Para esses casos temos os botões de opção. Botões de opção têm seu uso justificado em casos em que apenas uma das opções pode ser selecionada.</a:t>
            </a:r>
            <a:endParaRPr/>
          </a:p>
          <a:p>
            <a:pPr indent="-228600" lvl="0" marL="274320" rtl="0" algn="just">
              <a:spcBef>
                <a:spcPts val="370"/>
              </a:spcBef>
              <a:spcAft>
                <a:spcPts val="0"/>
              </a:spcAft>
              <a:buSzPct val="100000"/>
              <a:buChar char="◼"/>
            </a:pPr>
            <a:r>
              <a:rPr lang="pt-BR"/>
              <a:t>Essa funcionalidade só é atingida quando usamos objeto da classe ButtonGroup para agrupar os itens de modo, que sempre que um item dor selecionado, os demais sejam automaticamente desmarcados.</a:t>
            </a:r>
            <a:endParaRPr/>
          </a:p>
          <a:p>
            <a:pPr indent="-228600" lvl="0" marL="274320" rtl="0" algn="just">
              <a:spcBef>
                <a:spcPts val="370"/>
              </a:spcBef>
              <a:spcAft>
                <a:spcPts val="0"/>
              </a:spcAft>
              <a:buSzPct val="100000"/>
              <a:buChar char="◼"/>
            </a:pPr>
            <a:r>
              <a:rPr lang="pt-BR"/>
              <a:t>O aplicativo seguinte apresenta uma janela com cinco botões de opção.</a:t>
            </a:r>
            <a:endParaRPr/>
          </a:p>
          <a:p>
            <a:pPr indent="-228600" lvl="0" marL="274320" rtl="0" algn="just">
              <a:spcBef>
                <a:spcPts val="370"/>
              </a:spcBef>
              <a:spcAft>
                <a:spcPts val="0"/>
              </a:spcAft>
              <a:buSzPct val="100000"/>
              <a:buChar char="◼"/>
            </a:pPr>
            <a:r>
              <a:rPr lang="pt-BR"/>
              <a:t>Quando você clicar em exibir uma mensagem exibirá o valor selecionado e quando você clicar em outra opção a anterior será desmarcada.</a:t>
            </a:r>
            <a:endParaRPr/>
          </a:p>
          <a:p>
            <a:pPr indent="-111125" lvl="0" marL="274320" rtl="0" algn="l">
              <a:spcBef>
                <a:spcPts val="370"/>
              </a:spcBef>
              <a:spcAft>
                <a:spcPts val="0"/>
              </a:spcAft>
              <a:buSzPct val="100000"/>
              <a:buNone/>
            </a:pPr>
            <a:r>
              <a:t/>
            </a:r>
            <a:endParaRPr/>
          </a:p>
        </p:txBody>
      </p:sp>
      <p:sp>
        <p:nvSpPr>
          <p:cNvPr id="846" name="Google Shape;846;p11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USO DA CLASSE JRADIOBUTTON PARA CRIAR BOTÕES DE OPÇÃO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0" st="0"/>
                                            </p:txEl>
                                          </p:spTgt>
                                        </p:tgtEl>
                                        <p:attrNameLst>
                                          <p:attrName>style.visibility</p:attrName>
                                        </p:attrNameLst>
                                      </p:cBhvr>
                                      <p:to>
                                        <p:strVal val="visible"/>
                                      </p:to>
                                    </p:set>
                                    <p:animEffect filter="fade" transition="in">
                                      <p:cBhvr>
                                        <p:cTn dur="500"/>
                                        <p:tgtEl>
                                          <p:spTgt spid="8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1" st="1"/>
                                            </p:txEl>
                                          </p:spTgt>
                                        </p:tgtEl>
                                        <p:attrNameLst>
                                          <p:attrName>style.visibility</p:attrName>
                                        </p:attrNameLst>
                                      </p:cBhvr>
                                      <p:to>
                                        <p:strVal val="visible"/>
                                      </p:to>
                                    </p:set>
                                    <p:animEffect filter="fade" transition="in">
                                      <p:cBhvr>
                                        <p:cTn dur="500"/>
                                        <p:tgtEl>
                                          <p:spTgt spid="8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2" st="2"/>
                                            </p:txEl>
                                          </p:spTgt>
                                        </p:tgtEl>
                                        <p:attrNameLst>
                                          <p:attrName>style.visibility</p:attrName>
                                        </p:attrNameLst>
                                      </p:cBhvr>
                                      <p:to>
                                        <p:strVal val="visible"/>
                                      </p:to>
                                    </p:set>
                                    <p:animEffect filter="fade" transition="in">
                                      <p:cBhvr>
                                        <p:cTn dur="500"/>
                                        <p:tgtEl>
                                          <p:spTgt spid="8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3" st="3"/>
                                            </p:txEl>
                                          </p:spTgt>
                                        </p:tgtEl>
                                        <p:attrNameLst>
                                          <p:attrName>style.visibility</p:attrName>
                                        </p:attrNameLst>
                                      </p:cBhvr>
                                      <p:to>
                                        <p:strVal val="visible"/>
                                      </p:to>
                                    </p:set>
                                    <p:animEffect filter="fade" transition="in">
                                      <p:cBhvr>
                                        <p:cTn dur="500"/>
                                        <p:tgtEl>
                                          <p:spTgt spid="8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xEl>
                                              <p:pRg end="4" st="4"/>
                                            </p:txEl>
                                          </p:spTgt>
                                        </p:tgtEl>
                                        <p:attrNameLst>
                                          <p:attrName>style.visibility</p:attrName>
                                        </p:attrNameLst>
                                      </p:cBhvr>
                                      <p:to>
                                        <p:strVal val="visible"/>
                                      </p:to>
                                    </p:set>
                                    <p:animEffect filter="fade" transition="in">
                                      <p:cBhvr>
                                        <p:cTn dur="500"/>
                                        <p:tgtEl>
                                          <p:spTgt spid="8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9"/>
          <p:cNvSpPr txBox="1"/>
          <p:nvPr>
            <p:ph type="title"/>
          </p:nvPr>
        </p:nvSpPr>
        <p:spPr>
          <a:xfrm>
            <a:off x="7159752" y="457200"/>
            <a:ext cx="180473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1600"/>
              <a:buFont typeface="Libre Franklin Medium"/>
              <a:buNone/>
            </a:pPr>
            <a:r>
              <a:rPr lang="pt-BR" sz="1600"/>
              <a:t>APLICATIVO COM JRADIOBUTTON</a:t>
            </a:r>
            <a:br>
              <a:rPr lang="pt-BR" sz="1600"/>
            </a:br>
            <a:br>
              <a:rPr lang="pt-BR" sz="1600"/>
            </a:br>
            <a:endParaRPr sz="1600"/>
          </a:p>
        </p:txBody>
      </p:sp>
      <p:pic>
        <p:nvPicPr>
          <p:cNvPr id="852" name="Google Shape;852;p119"/>
          <p:cNvPicPr preferRelativeResize="0"/>
          <p:nvPr/>
        </p:nvPicPr>
        <p:blipFill rotWithShape="1">
          <a:blip r:embed="rId3">
            <a:alphaModFix/>
          </a:blip>
          <a:srcRect b="0" l="0" r="0" t="0"/>
          <a:stretch/>
        </p:blipFill>
        <p:spPr>
          <a:xfrm>
            <a:off x="179512" y="199977"/>
            <a:ext cx="6696744" cy="64379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92500" lnSpcReduction="10000"/>
          </a:bodyPr>
          <a:lstStyle/>
          <a:p>
            <a:pPr indent="-228600" lvl="0" marL="274320" rtl="0" algn="just">
              <a:spcBef>
                <a:spcPts val="0"/>
              </a:spcBef>
              <a:spcAft>
                <a:spcPts val="0"/>
              </a:spcAft>
              <a:buSzPct val="100000"/>
              <a:buChar char="◼"/>
            </a:pPr>
            <a:r>
              <a:rPr lang="pt-BR"/>
              <a:t>Observe como a classe PrimeiraJanela, que será a janela do aplicativo, herda da classe JFrame. A partir desse ponto, nossa classe possui todas as propriedades, métodos e eventos que precisamos para que o aplicativo possa ser minimizado, maximizado e fechado por meios dos botões na barra de títulos. </a:t>
            </a:r>
            <a:endParaRPr/>
          </a:p>
          <a:p>
            <a:pPr indent="-228600" lvl="0" marL="274320" rtl="0" algn="l">
              <a:spcBef>
                <a:spcPts val="370"/>
              </a:spcBef>
              <a:spcAft>
                <a:spcPts val="0"/>
              </a:spcAft>
              <a:buSzPct val="100000"/>
              <a:buChar char="◼"/>
            </a:pPr>
            <a:r>
              <a:rPr lang="pt-BR"/>
              <a:t>Dentro da classe temos o construtor padrão, que será invocado quando uma instância dessa classe for criada (o que acontecerá quando a janela for exibida na tela):</a:t>
            </a:r>
            <a:endParaRPr/>
          </a:p>
          <a:p>
            <a:pPr indent="0" lvl="2" marL="594360" rtl="0" algn="l">
              <a:spcBef>
                <a:spcPts val="351"/>
              </a:spcBef>
              <a:spcAft>
                <a:spcPts val="0"/>
              </a:spcAft>
              <a:buSzPct val="100000"/>
              <a:buNone/>
            </a:pPr>
            <a:r>
              <a:rPr lang="pt-BR" sz="1900"/>
              <a:t>import javax.swing.*;</a:t>
            </a:r>
            <a:endParaRPr/>
          </a:p>
          <a:p>
            <a:pPr indent="0" lvl="2" marL="594360" rtl="0" algn="l">
              <a:spcBef>
                <a:spcPts val="351"/>
              </a:spcBef>
              <a:spcAft>
                <a:spcPts val="0"/>
              </a:spcAft>
              <a:buSzPct val="100000"/>
              <a:buNone/>
            </a:pPr>
            <a:r>
              <a:rPr lang="pt-BR" sz="1900"/>
              <a:t>public class PrimeiraJanela extends JFrame</a:t>
            </a:r>
            <a:endParaRPr sz="1900"/>
          </a:p>
          <a:p>
            <a:pPr indent="0" lvl="2" marL="594360" rtl="0" algn="l">
              <a:spcBef>
                <a:spcPts val="351"/>
              </a:spcBef>
              <a:spcAft>
                <a:spcPts val="0"/>
              </a:spcAft>
              <a:buSzPct val="100000"/>
              <a:buNone/>
            </a:pPr>
            <a:r>
              <a:rPr lang="pt-BR" sz="1900"/>
              <a:t>{</a:t>
            </a:r>
            <a:endParaRPr/>
          </a:p>
          <a:p>
            <a:pPr indent="0" lvl="2" marL="594360" rtl="0" algn="l">
              <a:spcBef>
                <a:spcPts val="351"/>
              </a:spcBef>
              <a:spcAft>
                <a:spcPts val="0"/>
              </a:spcAft>
              <a:buSzPct val="100000"/>
              <a:buNone/>
            </a:pPr>
            <a:r>
              <a:rPr lang="pt-BR" sz="1900"/>
              <a:t>public PrimeiraJanela(){</a:t>
            </a:r>
            <a:endParaRPr/>
          </a:p>
          <a:p>
            <a:pPr indent="0" lvl="2" marL="594360" rtl="0" algn="l">
              <a:spcBef>
                <a:spcPts val="351"/>
              </a:spcBef>
              <a:spcAft>
                <a:spcPts val="0"/>
              </a:spcAft>
              <a:buSzPct val="100000"/>
              <a:buNone/>
            </a:pPr>
            <a:r>
              <a:rPr lang="pt-BR" sz="1900"/>
              <a:t>super("Nossa primeira janela");</a:t>
            </a:r>
            <a:endParaRPr/>
          </a:p>
          <a:p>
            <a:pPr indent="0" lvl="2" marL="594360" rtl="0" algn="l">
              <a:spcBef>
                <a:spcPts val="351"/>
              </a:spcBef>
              <a:spcAft>
                <a:spcPts val="0"/>
              </a:spcAft>
              <a:buSzPct val="100000"/>
              <a:buNone/>
            </a:pPr>
            <a:r>
              <a:rPr lang="pt-BR" sz="1900"/>
              <a:t>setSize(300, 150);</a:t>
            </a:r>
            <a:endParaRPr/>
          </a:p>
          <a:p>
            <a:pPr indent="0" lvl="2" marL="594360" rtl="0" algn="l">
              <a:spcBef>
                <a:spcPts val="351"/>
              </a:spcBef>
              <a:spcAft>
                <a:spcPts val="0"/>
              </a:spcAft>
              <a:buSzPct val="100000"/>
              <a:buNone/>
            </a:pPr>
            <a:r>
              <a:rPr lang="pt-BR" sz="1900"/>
              <a:t>setVisible(true); }</a:t>
            </a:r>
            <a:endParaRPr/>
          </a:p>
          <a:p>
            <a:pPr indent="-111125" lvl="0" marL="274320" rtl="0" algn="l">
              <a:spcBef>
                <a:spcPts val="370"/>
              </a:spcBef>
              <a:spcAft>
                <a:spcPts val="0"/>
              </a:spcAft>
              <a:buSzPct val="100000"/>
              <a:buNone/>
            </a:pPr>
            <a:r>
              <a:t/>
            </a:r>
            <a:endParaRPr/>
          </a:p>
        </p:txBody>
      </p:sp>
      <p:sp>
        <p:nvSpPr>
          <p:cNvPr id="167" name="Google Shape;167;p1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ANALISANDO APLICATIVO</a:t>
            </a:r>
            <a:r>
              <a:rPr lang="pt-BR" sz="1400"/>
              <a:t>(CONT)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20"/>
          <p:cNvSpPr txBox="1"/>
          <p:nvPr>
            <p:ph type="title"/>
          </p:nvPr>
        </p:nvSpPr>
        <p:spPr>
          <a:xfrm>
            <a:off x="7020272" y="457200"/>
            <a:ext cx="1815140"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1600"/>
              <a:buFont typeface="Libre Franklin Medium"/>
              <a:buNone/>
            </a:pPr>
            <a:r>
              <a:rPr lang="pt-BR" sz="1600"/>
              <a:t>APLICATIVO COM JRADIOBUTTON</a:t>
            </a:r>
            <a:br>
              <a:rPr lang="pt-BR" sz="1600"/>
            </a:br>
            <a:r>
              <a:rPr lang="pt-BR" sz="1600"/>
              <a:t>(CONT.)</a:t>
            </a:r>
            <a:br>
              <a:rPr lang="pt-BR" sz="1600"/>
            </a:br>
            <a:endParaRPr sz="1600"/>
          </a:p>
        </p:txBody>
      </p:sp>
      <p:pic>
        <p:nvPicPr>
          <p:cNvPr id="858" name="Google Shape;858;p120"/>
          <p:cNvPicPr preferRelativeResize="0"/>
          <p:nvPr/>
        </p:nvPicPr>
        <p:blipFill rotWithShape="1">
          <a:blip r:embed="rId3">
            <a:alphaModFix/>
          </a:blip>
          <a:srcRect b="0" l="0" r="0" t="0"/>
          <a:stretch/>
        </p:blipFill>
        <p:spPr>
          <a:xfrm>
            <a:off x="173252" y="161344"/>
            <a:ext cx="6662060" cy="655272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21"/>
          <p:cNvSpPr txBox="1"/>
          <p:nvPr>
            <p:ph type="title"/>
          </p:nvPr>
        </p:nvSpPr>
        <p:spPr>
          <a:xfrm>
            <a:off x="7077340" y="457200"/>
            <a:ext cx="1815140"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1600"/>
              <a:buFont typeface="Libre Franklin Medium"/>
              <a:buNone/>
            </a:pPr>
            <a:r>
              <a:rPr lang="pt-BR" sz="1600"/>
              <a:t>APLICATIVO COM JRADIOBUTTON</a:t>
            </a:r>
            <a:br>
              <a:rPr lang="pt-BR" sz="1600"/>
            </a:br>
            <a:r>
              <a:rPr lang="pt-BR" sz="1600"/>
              <a:t>(CONT.)</a:t>
            </a:r>
            <a:br>
              <a:rPr lang="pt-BR" sz="1600"/>
            </a:br>
            <a:r>
              <a:rPr lang="pt-BR" sz="1600"/>
              <a:t>   </a:t>
            </a:r>
            <a:endParaRPr/>
          </a:p>
        </p:txBody>
      </p:sp>
      <p:pic>
        <p:nvPicPr>
          <p:cNvPr id="864" name="Google Shape;864;p121"/>
          <p:cNvPicPr preferRelativeResize="0"/>
          <p:nvPr/>
        </p:nvPicPr>
        <p:blipFill rotWithShape="1">
          <a:blip r:embed="rId3">
            <a:alphaModFix/>
          </a:blip>
          <a:srcRect b="0" l="0" r="0" t="0"/>
          <a:stretch/>
        </p:blipFill>
        <p:spPr>
          <a:xfrm>
            <a:off x="193160" y="1124744"/>
            <a:ext cx="6624736" cy="3422433"/>
          </a:xfrm>
          <a:prstGeom prst="rect">
            <a:avLst/>
          </a:prstGeom>
          <a:noFill/>
          <a:ln>
            <a:noFill/>
          </a:ln>
        </p:spPr>
      </p:pic>
      <p:pic>
        <p:nvPicPr>
          <p:cNvPr id="865" name="Google Shape;865;p121"/>
          <p:cNvPicPr preferRelativeResize="0"/>
          <p:nvPr/>
        </p:nvPicPr>
        <p:blipFill rotWithShape="1">
          <a:blip r:embed="rId4">
            <a:alphaModFix/>
          </a:blip>
          <a:srcRect b="0" l="0" r="0" t="0"/>
          <a:stretch/>
        </p:blipFill>
        <p:spPr>
          <a:xfrm>
            <a:off x="1124278" y="3717032"/>
            <a:ext cx="4762500" cy="2857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2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800"/>
              <a:buChar char="◼"/>
            </a:pPr>
            <a:r>
              <a:rPr lang="pt-BR" sz="2800"/>
              <a:t>O processo de adicionar dicas aos botões é sempre uma boa idéia definir as dicas de ferramentas para que o usuário, ao posicionar o ponteiro do mouse sobre o controle (Botão), possa ter mais informações sobre a funcionalidade das ferramentas do aplicativo.</a:t>
            </a:r>
            <a:endParaRPr/>
          </a:p>
          <a:p>
            <a:pPr indent="-228600" lvl="0" marL="274320" rtl="0" algn="just">
              <a:spcBef>
                <a:spcPts val="560"/>
              </a:spcBef>
              <a:spcAft>
                <a:spcPts val="0"/>
              </a:spcAft>
              <a:buSzPts val="2800"/>
              <a:buChar char="◼"/>
            </a:pPr>
            <a:r>
              <a:rPr lang="pt-BR" sz="2800"/>
              <a:t>Veja no aplicativo a seguir:</a:t>
            </a:r>
            <a:endParaRPr/>
          </a:p>
        </p:txBody>
      </p:sp>
      <p:sp>
        <p:nvSpPr>
          <p:cNvPr id="871" name="Google Shape;871;p12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COMO ADICIONAR DICA AOS SEUS BOTÕES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123"/>
          <p:cNvPicPr preferRelativeResize="0"/>
          <p:nvPr/>
        </p:nvPicPr>
        <p:blipFill rotWithShape="1">
          <a:blip r:embed="rId3">
            <a:alphaModFix/>
          </a:blip>
          <a:srcRect b="0" l="0" r="0" t="0"/>
          <a:stretch/>
        </p:blipFill>
        <p:spPr>
          <a:xfrm>
            <a:off x="179512" y="188640"/>
            <a:ext cx="5659419" cy="5276874"/>
          </a:xfrm>
          <a:prstGeom prst="rect">
            <a:avLst/>
          </a:prstGeom>
          <a:noFill/>
          <a:ln>
            <a:noFill/>
          </a:ln>
        </p:spPr>
      </p:pic>
      <p:pic>
        <p:nvPicPr>
          <p:cNvPr id="877" name="Google Shape;877;p123"/>
          <p:cNvPicPr preferRelativeResize="0"/>
          <p:nvPr/>
        </p:nvPicPr>
        <p:blipFill rotWithShape="1">
          <a:blip r:embed="rId4">
            <a:alphaModFix/>
          </a:blip>
          <a:srcRect b="0" l="0" r="0" t="0"/>
          <a:stretch/>
        </p:blipFill>
        <p:spPr>
          <a:xfrm>
            <a:off x="4283968" y="5085184"/>
            <a:ext cx="2466350" cy="1586685"/>
          </a:xfrm>
          <a:prstGeom prst="rect">
            <a:avLst/>
          </a:prstGeom>
          <a:noFill/>
          <a:ln>
            <a:noFill/>
          </a:ln>
        </p:spPr>
      </p:pic>
      <p:sp>
        <p:nvSpPr>
          <p:cNvPr id="878" name="Google Shape;878;p123"/>
          <p:cNvSpPr txBox="1"/>
          <p:nvPr>
            <p:ph type="title"/>
          </p:nvPr>
        </p:nvSpPr>
        <p:spPr>
          <a:xfrm>
            <a:off x="7159752" y="457200"/>
            <a:ext cx="1675660"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EXEMPLO DE BOTÕES COM DICAS</a:t>
            </a:r>
            <a:br>
              <a:rPr lang="pt-BR"/>
            </a:b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4"/>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400"/>
              <a:buChar char="◼"/>
            </a:pPr>
            <a:r>
              <a:rPr lang="pt-BR" sz="2400"/>
              <a:t>Se você observou atentamente a dica de ferramenta do exemplo anterior, deve ter percebido que o Java define o azul como cor de fundo e o  texto na cor preta. É possível acessar e manipular algumas das propriedades das dicas de ferramenta de modo a adequá-las às cores propostas em seus</a:t>
            </a:r>
            <a:endParaRPr/>
          </a:p>
          <a:p>
            <a:pPr indent="-228600" lvl="0" marL="274320" rtl="0" algn="just">
              <a:spcBef>
                <a:spcPts val="480"/>
              </a:spcBef>
              <a:spcAft>
                <a:spcPts val="0"/>
              </a:spcAft>
              <a:buSzPts val="2400"/>
              <a:buChar char="◼"/>
            </a:pPr>
            <a:r>
              <a:rPr lang="pt-BR" sz="2400"/>
              <a:t>aplicativos. É uma técnica raramente usada, mas que surte efeitos bem interessantes.</a:t>
            </a:r>
            <a:endParaRPr/>
          </a:p>
          <a:p>
            <a:pPr indent="-228600" lvl="0" marL="274320" rtl="0" algn="just">
              <a:spcBef>
                <a:spcPts val="480"/>
              </a:spcBef>
              <a:spcAft>
                <a:spcPts val="0"/>
              </a:spcAft>
              <a:buSzPts val="2400"/>
              <a:buChar char="◼"/>
            </a:pPr>
            <a:r>
              <a:rPr lang="pt-BR" sz="2400"/>
              <a:t>As dicas de ferramenta do Windows tem o amarelo como cor de fundo.</a:t>
            </a:r>
            <a:endParaRPr/>
          </a:p>
        </p:txBody>
      </p:sp>
      <p:sp>
        <p:nvSpPr>
          <p:cNvPr id="884" name="Google Shape;884;p12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ADICIONAR CORES DIFERENTES AS DICAS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5"/>
          <p:cNvSpPr txBox="1"/>
          <p:nvPr>
            <p:ph idx="1" type="body"/>
          </p:nvPr>
        </p:nvSpPr>
        <p:spPr>
          <a:xfrm>
            <a:off x="179511" y="304801"/>
            <a:ext cx="6644369" cy="1756048"/>
          </a:xfrm>
          <a:prstGeom prst="rect">
            <a:avLst/>
          </a:prstGeom>
          <a:noFill/>
          <a:ln>
            <a:noFill/>
          </a:ln>
        </p:spPr>
        <p:txBody>
          <a:bodyPr anchorCtr="0" anchor="t" bIns="45700" lIns="91425" spcFirstLastPara="1" rIns="91425" wrap="square" tIns="45700">
            <a:normAutofit lnSpcReduction="10000"/>
          </a:bodyPr>
          <a:lstStyle/>
          <a:p>
            <a:pPr indent="-228600" lvl="0" marL="274320" rtl="0" algn="just">
              <a:spcBef>
                <a:spcPts val="0"/>
              </a:spcBef>
              <a:spcAft>
                <a:spcPts val="0"/>
              </a:spcAft>
              <a:buSzPts val="3200"/>
              <a:buChar char="◼"/>
            </a:pPr>
            <a:r>
              <a:rPr lang="pt-BR"/>
              <a:t>Basta voce adicionar no seu aplicativo a linha abaixo</a:t>
            </a:r>
            <a:endParaRPr/>
          </a:p>
          <a:p>
            <a:pPr indent="-228600" lvl="0" marL="274320" rtl="0" algn="just">
              <a:spcBef>
                <a:spcPts val="440"/>
              </a:spcBef>
              <a:spcAft>
                <a:spcPts val="0"/>
              </a:spcAft>
              <a:buSzPts val="2200"/>
              <a:buChar char="◼"/>
            </a:pPr>
            <a:r>
              <a:rPr lang="pt-BR" sz="2200"/>
              <a:t>UIManager.put("ToolTip.background",SystemColor.info);</a:t>
            </a:r>
            <a:endParaRPr sz="2200"/>
          </a:p>
        </p:txBody>
      </p:sp>
      <p:sp>
        <p:nvSpPr>
          <p:cNvPr id="890" name="Google Shape;890;p125"/>
          <p:cNvSpPr txBox="1"/>
          <p:nvPr>
            <p:ph idx="2" type="body"/>
          </p:nvPr>
        </p:nvSpPr>
        <p:spPr>
          <a:xfrm>
            <a:off x="7159752" y="2130552"/>
            <a:ext cx="1673352" cy="2816352"/>
          </a:xfrm>
          <a:prstGeom prst="rect">
            <a:avLst/>
          </a:prstGeom>
          <a:noFill/>
          <a:ln>
            <a:noFill/>
          </a:ln>
        </p:spPr>
        <p:txBody>
          <a:bodyPr anchorCtr="0" anchor="t" bIns="45700" lIns="91425" spcFirstLastPara="1" rIns="91425" wrap="square" tIns="0">
            <a:normAutofit/>
          </a:bodyPr>
          <a:lstStyle/>
          <a:p>
            <a:pPr indent="0" lvl="0" marL="0" rtl="0" algn="l">
              <a:spcBef>
                <a:spcPts val="0"/>
              </a:spcBef>
              <a:spcAft>
                <a:spcPts val="0"/>
              </a:spcAft>
              <a:buSzPts val="1400"/>
              <a:buNone/>
            </a:pPr>
            <a:r>
              <a:t/>
            </a:r>
            <a:endParaRPr/>
          </a:p>
        </p:txBody>
      </p:sp>
      <p:sp>
        <p:nvSpPr>
          <p:cNvPr id="891" name="Google Shape;891;p125"/>
          <p:cNvSpPr txBox="1"/>
          <p:nvPr>
            <p:ph type="title"/>
          </p:nvPr>
        </p:nvSpPr>
        <p:spPr>
          <a:xfrm>
            <a:off x="7159752" y="457200"/>
            <a:ext cx="1675660" cy="167335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000"/>
              <a:buFont typeface="Libre Franklin Medium"/>
              <a:buNone/>
            </a:pPr>
            <a:r>
              <a:t/>
            </a:r>
            <a:endParaRPr/>
          </a:p>
        </p:txBody>
      </p:sp>
      <p:pic>
        <p:nvPicPr>
          <p:cNvPr id="892" name="Google Shape;892;p125"/>
          <p:cNvPicPr preferRelativeResize="0"/>
          <p:nvPr/>
        </p:nvPicPr>
        <p:blipFill rotWithShape="1">
          <a:blip r:embed="rId3">
            <a:alphaModFix/>
          </a:blip>
          <a:srcRect b="0" l="0" r="0" t="0"/>
          <a:stretch/>
        </p:blipFill>
        <p:spPr>
          <a:xfrm>
            <a:off x="2267744" y="1698240"/>
            <a:ext cx="2857500" cy="1905000"/>
          </a:xfrm>
          <a:prstGeom prst="rect">
            <a:avLst/>
          </a:prstGeom>
          <a:noFill/>
          <a:ln>
            <a:noFill/>
          </a:ln>
        </p:spPr>
      </p:pic>
      <p:pic>
        <p:nvPicPr>
          <p:cNvPr id="893" name="Google Shape;893;p125"/>
          <p:cNvPicPr preferRelativeResize="0"/>
          <p:nvPr/>
        </p:nvPicPr>
        <p:blipFill rotWithShape="1">
          <a:blip r:embed="rId4">
            <a:alphaModFix/>
          </a:blip>
          <a:srcRect b="0" l="0" r="0" t="0"/>
          <a:stretch/>
        </p:blipFill>
        <p:spPr>
          <a:xfrm>
            <a:off x="1979712" y="4769397"/>
            <a:ext cx="2857500" cy="1905000"/>
          </a:xfrm>
          <a:prstGeom prst="rect">
            <a:avLst/>
          </a:prstGeom>
          <a:noFill/>
          <a:ln>
            <a:noFill/>
          </a:ln>
        </p:spPr>
      </p:pic>
      <p:sp>
        <p:nvSpPr>
          <p:cNvPr id="894" name="Google Shape;894;p125"/>
          <p:cNvSpPr txBox="1"/>
          <p:nvPr/>
        </p:nvSpPr>
        <p:spPr>
          <a:xfrm>
            <a:off x="179512" y="3703216"/>
            <a:ext cx="6644369" cy="949920"/>
          </a:xfrm>
          <a:prstGeom prst="rect">
            <a:avLst/>
          </a:prstGeom>
          <a:noFill/>
          <a:ln>
            <a:noFill/>
          </a:ln>
        </p:spPr>
        <p:txBody>
          <a:bodyPr anchorCtr="0" anchor="t" bIns="45700" lIns="91425" spcFirstLastPara="1" rIns="91425" wrap="square" tIns="45700">
            <a:normAutofit/>
          </a:bodyPr>
          <a:lstStyle/>
          <a:p>
            <a:pPr indent="-228600" lvl="0" marL="274320" marR="0" rtl="0" algn="just">
              <a:spcBef>
                <a:spcPts val="0"/>
              </a:spcBef>
              <a:spcAft>
                <a:spcPts val="0"/>
              </a:spcAft>
              <a:buClr>
                <a:schemeClr val="accent1"/>
              </a:buClr>
              <a:buSzPts val="2400"/>
              <a:buFont typeface="Noto Sans Symbols"/>
              <a:buChar char="◼"/>
            </a:pPr>
            <a:r>
              <a:rPr b="0" i="0" lang="pt-BR" sz="2400" u="none" cap="none" strike="noStrike">
                <a:solidFill>
                  <a:schemeClr val="dk2"/>
                </a:solidFill>
                <a:latin typeface="Libre Franklin Medium"/>
                <a:ea typeface="Libre Franklin Medium"/>
                <a:cs typeface="Libre Franklin Medium"/>
                <a:sym typeface="Libre Franklin Medium"/>
              </a:rPr>
              <a:t>Cor na fonte da dicas</a:t>
            </a:r>
            <a:endParaRPr b="0" i="0" sz="2400" u="none" cap="none" strike="noStrike">
              <a:solidFill>
                <a:schemeClr val="dk2"/>
              </a:solidFill>
              <a:latin typeface="Libre Franklin Medium"/>
              <a:ea typeface="Libre Franklin Medium"/>
              <a:cs typeface="Libre Franklin Medium"/>
              <a:sym typeface="Libre Franklin Medium"/>
            </a:endParaRPr>
          </a:p>
          <a:p>
            <a:pPr indent="-228600" lvl="0" marL="274320" marR="0" rtl="0" algn="just">
              <a:spcBef>
                <a:spcPts val="400"/>
              </a:spcBef>
              <a:spcAft>
                <a:spcPts val="0"/>
              </a:spcAft>
              <a:buClr>
                <a:schemeClr val="accent1"/>
              </a:buClr>
              <a:buSzPts val="2000"/>
              <a:buFont typeface="Noto Sans Symbols"/>
              <a:buChar char="◼"/>
            </a:pPr>
            <a:r>
              <a:rPr b="0" i="0" lang="pt-BR" sz="2000" u="none" cap="none" strike="noStrike">
                <a:solidFill>
                  <a:schemeClr val="dk2"/>
                </a:solidFill>
                <a:latin typeface="Libre Franklin Medium"/>
                <a:ea typeface="Libre Franklin Medium"/>
                <a:cs typeface="Libre Franklin Medium"/>
                <a:sym typeface="Libre Franklin Medium"/>
              </a:rPr>
              <a:t>UIManager.put("ToolTip.foreground",Color.blue);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26"/>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Diálogos de confirmação são usados para perguntar ao usuário se uma determinada operação deve ser iniciada, continuada ou interrompida.</a:t>
            </a:r>
            <a:endParaRPr/>
          </a:p>
          <a:p>
            <a:pPr indent="-228600" lvl="0" marL="274320" rtl="0" algn="just">
              <a:spcBef>
                <a:spcPts val="400"/>
              </a:spcBef>
              <a:spcAft>
                <a:spcPts val="0"/>
              </a:spcAft>
              <a:buSzPts val="2000"/>
              <a:buChar char="◼"/>
            </a:pPr>
            <a:r>
              <a:rPr lang="pt-BR"/>
              <a:t>Aplicativos em Java geralmente usam esse tipo de diálogo para confirmar agravação de arquivos, fechamento de janelas, etc. </a:t>
            </a:r>
            <a:endParaRPr/>
          </a:p>
          <a:p>
            <a:pPr indent="-228600" lvl="0" marL="274320" rtl="0" algn="just">
              <a:spcBef>
                <a:spcPts val="400"/>
              </a:spcBef>
              <a:spcAft>
                <a:spcPts val="0"/>
              </a:spcAft>
              <a:buSzPts val="2000"/>
              <a:buChar char="◼"/>
            </a:pPr>
            <a:r>
              <a:rPr lang="pt-BR"/>
              <a:t>Exemplo:</a:t>
            </a:r>
            <a:endParaRPr/>
          </a:p>
          <a:p>
            <a:pPr indent="-228600" lvl="0" marL="274320" rtl="0" algn="just">
              <a:spcBef>
                <a:spcPts val="320"/>
              </a:spcBef>
              <a:spcAft>
                <a:spcPts val="0"/>
              </a:spcAft>
              <a:buSzPts val="1600"/>
              <a:buChar char="◼"/>
            </a:pPr>
            <a:r>
              <a:rPr b="1" lang="pt-BR" sz="1600"/>
              <a:t>JOptionPane.showConfirmDialog(null,”Fechar?”,”Fechar”,JOptionPane.YES_NO_OPTION);</a:t>
            </a:r>
            <a:endParaRPr/>
          </a:p>
          <a:p>
            <a:pPr indent="-228600" lvl="0" marL="274320" rtl="0" algn="just">
              <a:spcBef>
                <a:spcPts val="400"/>
              </a:spcBef>
              <a:spcAft>
                <a:spcPts val="0"/>
              </a:spcAft>
              <a:buSzPts val="2000"/>
              <a:buChar char="◼"/>
            </a:pPr>
            <a:r>
              <a:rPr lang="pt-BR"/>
              <a:t>Este método retorna um valor inteiro correspondente à opção escolhida pelo usuário. Em diálogos de confirmação esse retorno pode ser um dos três valores a seguir:</a:t>
            </a:r>
            <a:endParaRPr/>
          </a:p>
          <a:p>
            <a:pPr indent="-101600" lvl="0" marL="274320" rtl="0" algn="l">
              <a:spcBef>
                <a:spcPts val="400"/>
              </a:spcBef>
              <a:spcAft>
                <a:spcPts val="0"/>
              </a:spcAft>
              <a:buSzPts val="2000"/>
              <a:buNone/>
            </a:pPr>
            <a:r>
              <a:t/>
            </a:r>
            <a:endParaRPr/>
          </a:p>
        </p:txBody>
      </p:sp>
      <p:sp>
        <p:nvSpPr>
          <p:cNvPr id="900" name="Google Shape;900;p12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COMO ENTENDER OS DIÁLOGOS DE CONFIRMAÇÃO</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27"/>
          <p:cNvSpPr txBox="1"/>
          <p:nvPr>
            <p:ph idx="1" type="body"/>
          </p:nvPr>
        </p:nvSpPr>
        <p:spPr>
          <a:xfrm>
            <a:off x="380999" y="1719070"/>
            <a:ext cx="8407893" cy="4950289"/>
          </a:xfrm>
          <a:prstGeom prst="rect">
            <a:avLst/>
          </a:prstGeom>
          <a:noFill/>
          <a:ln>
            <a:noFill/>
          </a:ln>
        </p:spPr>
        <p:txBody>
          <a:bodyPr anchorCtr="0" anchor="t" bIns="45700" lIns="91425" spcFirstLastPara="1" rIns="91425" wrap="square" tIns="45700">
            <a:noAutofit/>
          </a:bodyPr>
          <a:lstStyle/>
          <a:p>
            <a:pPr indent="-228600" lvl="0" marL="274320" rtl="0" algn="just">
              <a:spcBef>
                <a:spcPts val="0"/>
              </a:spcBef>
              <a:spcAft>
                <a:spcPts val="0"/>
              </a:spcAft>
              <a:buSzPts val="1800"/>
              <a:buChar char="◼"/>
            </a:pPr>
            <a:r>
              <a:rPr b="1" lang="pt-BR" sz="1800"/>
              <a:t>YES_OPTION</a:t>
            </a:r>
            <a:r>
              <a:rPr lang="pt-BR" sz="1800"/>
              <a:t> – indica que o usuário escolheu a opção “Yes” ou “Sim”.</a:t>
            </a:r>
            <a:endParaRPr/>
          </a:p>
          <a:p>
            <a:pPr indent="-228600" lvl="0" marL="274320" rtl="0" algn="just">
              <a:spcBef>
                <a:spcPts val="360"/>
              </a:spcBef>
              <a:spcAft>
                <a:spcPts val="0"/>
              </a:spcAft>
              <a:buSzPts val="1800"/>
              <a:buChar char="◼"/>
            </a:pPr>
            <a:r>
              <a:rPr b="1" lang="pt-BR" sz="1800"/>
              <a:t>NO_OPTION</a:t>
            </a:r>
            <a:r>
              <a:rPr lang="pt-BR" sz="1800"/>
              <a:t> – indica que o usuário escolheu a opção “No” ou “Não”.</a:t>
            </a:r>
            <a:endParaRPr/>
          </a:p>
          <a:p>
            <a:pPr indent="-228600" lvl="0" marL="274320" rtl="0" algn="just">
              <a:spcBef>
                <a:spcPts val="360"/>
              </a:spcBef>
              <a:spcAft>
                <a:spcPts val="0"/>
              </a:spcAft>
              <a:buSzPts val="1800"/>
              <a:buChar char="◼"/>
            </a:pPr>
            <a:r>
              <a:rPr b="1" lang="pt-BR" sz="1800"/>
              <a:t>CANCEL_OPTION</a:t>
            </a:r>
            <a:r>
              <a:rPr lang="pt-BR" sz="1800"/>
              <a:t> – indica que o usuário escolheu a opção “Cancel” ou “Cancelar”.</a:t>
            </a:r>
            <a:endParaRPr/>
          </a:p>
          <a:p>
            <a:pPr indent="-228600" lvl="0" marL="274320" rtl="0" algn="just">
              <a:spcBef>
                <a:spcPts val="360"/>
              </a:spcBef>
              <a:spcAft>
                <a:spcPts val="0"/>
              </a:spcAft>
              <a:buSzPts val="1800"/>
              <a:buChar char="◼"/>
            </a:pPr>
            <a:r>
              <a:rPr lang="pt-BR" sz="1800"/>
              <a:t>Os parâmetros para o método são:</a:t>
            </a:r>
            <a:endParaRPr/>
          </a:p>
          <a:p>
            <a:pPr indent="-182880" lvl="1" marL="548640" rtl="0" algn="just">
              <a:spcBef>
                <a:spcPts val="360"/>
              </a:spcBef>
              <a:spcAft>
                <a:spcPts val="0"/>
              </a:spcAft>
              <a:buSzPts val="1800"/>
              <a:buChar char="▪"/>
            </a:pPr>
            <a:r>
              <a:rPr b="1" lang="pt-BR"/>
              <a:t>JOptionPane.showConfirmDialog(parentComponent,”message”,”title”,optionType);</a:t>
            </a:r>
            <a:endParaRPr b="1"/>
          </a:p>
          <a:p>
            <a:pPr indent="-228600" lvl="0" marL="274320" rtl="0" algn="just">
              <a:spcBef>
                <a:spcPts val="360"/>
              </a:spcBef>
              <a:spcAft>
                <a:spcPts val="0"/>
              </a:spcAft>
              <a:buSzPts val="1800"/>
              <a:buChar char="◼"/>
            </a:pPr>
            <a:r>
              <a:rPr b="1" lang="pt-BR" sz="1800"/>
              <a:t>parentComponent</a:t>
            </a:r>
            <a:r>
              <a:rPr lang="pt-BR" sz="1800"/>
              <a:t> – determina a janela na qual o diálogo será exibido.</a:t>
            </a:r>
            <a:endParaRPr/>
          </a:p>
          <a:p>
            <a:pPr indent="-228600" lvl="0" marL="274320" rtl="0" algn="just">
              <a:spcBef>
                <a:spcPts val="360"/>
              </a:spcBef>
              <a:spcAft>
                <a:spcPts val="0"/>
              </a:spcAft>
              <a:buSzPts val="1800"/>
              <a:buChar char="◼"/>
            </a:pPr>
            <a:r>
              <a:rPr lang="pt-BR" sz="1800"/>
              <a:t>Geralmente forncemos o valor null para esse parâmetro.</a:t>
            </a:r>
            <a:endParaRPr/>
          </a:p>
          <a:p>
            <a:pPr indent="-228600" lvl="0" marL="274320" rtl="0" algn="just">
              <a:spcBef>
                <a:spcPts val="360"/>
              </a:spcBef>
              <a:spcAft>
                <a:spcPts val="0"/>
              </a:spcAft>
              <a:buSzPts val="1800"/>
              <a:buChar char="◼"/>
            </a:pPr>
            <a:r>
              <a:rPr b="1" lang="pt-BR" sz="1800"/>
              <a:t>message</a:t>
            </a:r>
            <a:r>
              <a:rPr lang="pt-BR" sz="1800"/>
              <a:t> – o texto a ser exibido no diálogo.</a:t>
            </a:r>
            <a:endParaRPr/>
          </a:p>
          <a:p>
            <a:pPr indent="-228600" lvl="0" marL="274320" rtl="0" algn="just">
              <a:spcBef>
                <a:spcPts val="360"/>
              </a:spcBef>
              <a:spcAft>
                <a:spcPts val="0"/>
              </a:spcAft>
              <a:buSzPts val="1800"/>
              <a:buChar char="◼"/>
            </a:pPr>
            <a:r>
              <a:rPr lang="pt-BR" sz="1800"/>
              <a:t>title – o texto para a barra de título do diálogo.</a:t>
            </a:r>
            <a:endParaRPr/>
          </a:p>
          <a:p>
            <a:pPr indent="-228600" lvl="0" marL="274320" rtl="0" algn="just">
              <a:spcBef>
                <a:spcPts val="360"/>
              </a:spcBef>
              <a:spcAft>
                <a:spcPts val="0"/>
              </a:spcAft>
              <a:buSzPts val="1800"/>
              <a:buChar char="◼"/>
            </a:pPr>
            <a:r>
              <a:rPr b="1" lang="pt-BR" sz="1800"/>
              <a:t>optionType</a:t>
            </a:r>
            <a:r>
              <a:rPr lang="pt-BR" sz="1800"/>
              <a:t> – valor inteiro equivalente às opções disponíveis para o tipo de diálogo, ou seja</a:t>
            </a:r>
            <a:r>
              <a:rPr b="1" lang="pt-BR" sz="1800"/>
              <a:t>, YES_NO_OPTION, ou YES_NO_CANCEL_OPTION.</a:t>
            </a:r>
            <a:endParaRPr/>
          </a:p>
          <a:p>
            <a:pPr indent="-114300" lvl="0" marL="274320" rtl="0" algn="just">
              <a:spcBef>
                <a:spcPts val="360"/>
              </a:spcBef>
              <a:spcAft>
                <a:spcPts val="0"/>
              </a:spcAft>
              <a:buSzPts val="1800"/>
              <a:buNone/>
            </a:pPr>
            <a:r>
              <a:t/>
            </a:r>
            <a:endParaRPr b="1" sz="1800"/>
          </a:p>
        </p:txBody>
      </p:sp>
      <p:sp>
        <p:nvSpPr>
          <p:cNvPr id="906" name="Google Shape;906;p12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COMO ENTENDER OS DIÁLOGOS DE CONFIRMAÇÃO </a:t>
            </a:r>
            <a:r>
              <a:rPr lang="pt-BR" sz="1800"/>
              <a:t>(CONT.)</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8"/>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1800"/>
              <a:buFont typeface="Libre Franklin Medium"/>
              <a:buNone/>
            </a:pPr>
            <a:r>
              <a:rPr lang="pt-BR" sz="1800"/>
              <a:t>ENTENDER OS DIÁLOGOS DE CONFIRMAÇÃO</a:t>
            </a:r>
            <a:br>
              <a:rPr lang="pt-BR" sz="1800"/>
            </a:br>
            <a:br>
              <a:rPr lang="pt-BR" sz="1800"/>
            </a:br>
            <a:endParaRPr sz="1800"/>
          </a:p>
        </p:txBody>
      </p:sp>
      <p:pic>
        <p:nvPicPr>
          <p:cNvPr id="912" name="Google Shape;912;p128"/>
          <p:cNvPicPr preferRelativeResize="0"/>
          <p:nvPr/>
        </p:nvPicPr>
        <p:blipFill rotWithShape="1">
          <a:blip r:embed="rId3">
            <a:alphaModFix/>
          </a:blip>
          <a:srcRect b="0" l="0" r="0" t="0"/>
          <a:stretch/>
        </p:blipFill>
        <p:spPr>
          <a:xfrm>
            <a:off x="179511" y="188640"/>
            <a:ext cx="6755879" cy="6480720"/>
          </a:xfrm>
          <a:prstGeom prst="rect">
            <a:avLst/>
          </a:prstGeom>
          <a:noFill/>
          <a:ln>
            <a:noFill/>
          </a:ln>
        </p:spPr>
      </p:pic>
      <p:pic>
        <p:nvPicPr>
          <p:cNvPr id="913" name="Google Shape;913;p128"/>
          <p:cNvPicPr preferRelativeResize="0"/>
          <p:nvPr/>
        </p:nvPicPr>
        <p:blipFill rotWithShape="1">
          <a:blip r:embed="rId4">
            <a:alphaModFix/>
          </a:blip>
          <a:srcRect b="0" l="0" r="0" t="0"/>
          <a:stretch/>
        </p:blipFill>
        <p:spPr>
          <a:xfrm>
            <a:off x="5959116" y="5271164"/>
            <a:ext cx="2647950" cy="1219200"/>
          </a:xfrm>
          <a:prstGeom prst="rect">
            <a:avLst/>
          </a:prstGeom>
          <a:noFill/>
          <a:ln>
            <a:noFill/>
          </a:ln>
        </p:spPr>
      </p:pic>
      <p:pic>
        <p:nvPicPr>
          <p:cNvPr id="914" name="Google Shape;914;p128"/>
          <p:cNvPicPr preferRelativeResize="0"/>
          <p:nvPr/>
        </p:nvPicPr>
        <p:blipFill rotWithShape="1">
          <a:blip r:embed="rId5">
            <a:alphaModFix/>
          </a:blip>
          <a:srcRect b="0" l="0" r="0" t="0"/>
          <a:stretch/>
        </p:blipFill>
        <p:spPr>
          <a:xfrm>
            <a:off x="5904148" y="3938852"/>
            <a:ext cx="2232248" cy="118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4"/>
                                        </p:tgtEl>
                                        <p:attrNameLst>
                                          <p:attrName>style.visibility</p:attrName>
                                        </p:attrNameLst>
                                      </p:cBhvr>
                                      <p:to>
                                        <p:strVal val="visible"/>
                                      </p:to>
                                    </p:set>
                                    <p:anim calcmode="lin" valueType="num">
                                      <p:cBhvr additive="base">
                                        <p:cTn dur="500"/>
                                        <p:tgtEl>
                                          <p:spTgt spid="9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500"/>
                                        <p:tgtEl>
                                          <p:spTgt spid="9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29"/>
          <p:cNvSpPr txBox="1"/>
          <p:nvPr>
            <p:ph idx="1" type="body"/>
          </p:nvPr>
        </p:nvSpPr>
        <p:spPr>
          <a:xfrm>
            <a:off x="380999" y="1719070"/>
            <a:ext cx="8407893" cy="4734265"/>
          </a:xfrm>
          <a:prstGeom prst="rect">
            <a:avLst/>
          </a:prstGeom>
          <a:noFill/>
          <a:ln>
            <a:noFill/>
          </a:ln>
        </p:spPr>
        <p:txBody>
          <a:bodyPr anchorCtr="0" anchor="t" bIns="45700" lIns="91425" spcFirstLastPara="1" rIns="91425" wrap="square" tIns="45700">
            <a:noAutofit/>
          </a:bodyPr>
          <a:lstStyle/>
          <a:p>
            <a:pPr indent="-228600" lvl="0" marL="274320" rtl="0" algn="just">
              <a:spcBef>
                <a:spcPts val="0"/>
              </a:spcBef>
              <a:spcAft>
                <a:spcPts val="0"/>
              </a:spcAft>
              <a:buSzPts val="2400"/>
              <a:buChar char="◼"/>
            </a:pPr>
            <a:r>
              <a:rPr lang="pt-BR" sz="2400"/>
              <a:t>Diálogos do tipo prompt são usados quando precisamos recebe entrada de dados, geralmente fornecidos pelo usuário do aplicativo. A forma mais básica de um diálogo do tipo </a:t>
            </a:r>
            <a:r>
              <a:rPr b="1" lang="pt-BR" sz="2400"/>
              <a:t>prompt</a:t>
            </a:r>
            <a:r>
              <a:rPr lang="pt-BR" sz="2400"/>
              <a:t> é obtida pelo método </a:t>
            </a:r>
            <a:r>
              <a:rPr b="1" lang="pt-BR" sz="2400"/>
              <a:t>showInputDialog</a:t>
            </a:r>
            <a:r>
              <a:rPr lang="pt-BR" sz="2400"/>
              <a:t> com a seguinte sintaxe: </a:t>
            </a:r>
            <a:r>
              <a:rPr b="1" lang="pt-BR" sz="2400"/>
              <a:t>showInputDialog(mensagem);</a:t>
            </a:r>
            <a:endParaRPr/>
          </a:p>
          <a:p>
            <a:pPr indent="-228600" lvl="0" marL="274320" rtl="0" algn="just">
              <a:spcBef>
                <a:spcPts val="480"/>
              </a:spcBef>
              <a:spcAft>
                <a:spcPts val="0"/>
              </a:spcAft>
              <a:buSzPts val="2400"/>
              <a:buChar char="◼"/>
            </a:pPr>
            <a:r>
              <a:rPr lang="pt-BR" sz="2400"/>
              <a:t>Quando o usuário digita o conteúdo solicitado e pressiona o botão OK, o conteúdo da caixa é atribuído a variável nome. E o conteúdo dessa variável será escrito dentro de um rótulo na janela. Se o botão cancel for acionado acontecerá um erro no aplicativo.</a:t>
            </a:r>
            <a:endParaRPr/>
          </a:p>
        </p:txBody>
      </p:sp>
      <p:sp>
        <p:nvSpPr>
          <p:cNvPr id="920" name="Google Shape;920;p12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COMO OBTER DADOS POR MEIO DE DIÁLOGOS DO TIPO PROMPT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3"/>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Uma classe </a:t>
            </a:r>
            <a:r>
              <a:rPr b="1" lang="pt-BR"/>
              <a:t>JFrame</a:t>
            </a:r>
            <a:r>
              <a:rPr lang="pt-BR"/>
              <a:t> pode ser instanciada de duas maneiras: </a:t>
            </a:r>
            <a:r>
              <a:rPr b="1" lang="pt-BR"/>
              <a:t>app = new() </a:t>
            </a:r>
            <a:r>
              <a:rPr lang="pt-BR"/>
              <a:t>que cria uma instância da classe que é inicialmente invisível, mas sem um título na barra de títulos, ou: </a:t>
            </a:r>
            <a:r>
              <a:rPr b="1" lang="pt-BR"/>
              <a:t>app = new(String Título) </a:t>
            </a:r>
            <a:r>
              <a:rPr lang="pt-BR"/>
              <a:t>que cria uma instância da classe inicialmente invisível e com um objeto </a:t>
            </a:r>
            <a:r>
              <a:rPr b="1" lang="pt-BR"/>
              <a:t>String</a:t>
            </a:r>
            <a:r>
              <a:rPr lang="pt-BR"/>
              <a:t> representando o texto da barra de títulos. Assim, no construtor da classe </a:t>
            </a:r>
            <a:r>
              <a:rPr b="1" lang="pt-BR"/>
              <a:t>PrimeiraJanela</a:t>
            </a:r>
            <a:r>
              <a:rPr lang="pt-BR"/>
              <a:t>, invocamos o segundo construtor da superclasse </a:t>
            </a:r>
            <a:r>
              <a:rPr b="1" lang="pt-BR"/>
              <a:t>Jframe</a:t>
            </a:r>
            <a:r>
              <a:rPr lang="pt-BR"/>
              <a:t> fornecendo o texto que queremos como título da janela.</a:t>
            </a:r>
            <a:endParaRPr/>
          </a:p>
          <a:p>
            <a:pPr indent="-101600" lvl="0" marL="274320" rtl="0" algn="just">
              <a:spcBef>
                <a:spcPts val="400"/>
              </a:spcBef>
              <a:spcAft>
                <a:spcPts val="0"/>
              </a:spcAft>
              <a:buSzPts val="2000"/>
              <a:buNone/>
            </a:pPr>
            <a:r>
              <a:t/>
            </a:r>
            <a:endParaRPr/>
          </a:p>
        </p:txBody>
      </p:sp>
      <p:sp>
        <p:nvSpPr>
          <p:cNvPr id="173" name="Google Shape;173;p1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ANALISANDO APLICATIVO</a:t>
            </a:r>
            <a:r>
              <a:rPr lang="pt-BR" sz="1400"/>
              <a:t>(CONT)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30"/>
          <p:cNvSpPr txBox="1"/>
          <p:nvPr>
            <p:ph idx="2" type="body"/>
          </p:nvPr>
        </p:nvSpPr>
        <p:spPr>
          <a:xfrm>
            <a:off x="7164288" y="332656"/>
            <a:ext cx="1673352" cy="2816352"/>
          </a:xfrm>
          <a:prstGeom prst="rect">
            <a:avLst/>
          </a:prstGeom>
          <a:noFill/>
          <a:ln>
            <a:noFill/>
          </a:ln>
        </p:spPr>
        <p:txBody>
          <a:bodyPr anchorCtr="0" anchor="t" bIns="45700" lIns="91425" spcFirstLastPara="1" rIns="91425" wrap="square" tIns="0">
            <a:normAutofit/>
          </a:bodyPr>
          <a:lstStyle/>
          <a:p>
            <a:pPr indent="0" lvl="0" marL="0" rtl="0" algn="ctr">
              <a:spcBef>
                <a:spcPts val="0"/>
              </a:spcBef>
              <a:spcAft>
                <a:spcPts val="0"/>
              </a:spcAft>
              <a:buSzPts val="2000"/>
              <a:buNone/>
            </a:pPr>
            <a:r>
              <a:rPr lang="pt-BR" sz="2000"/>
              <a:t>Como obter dados por meio de diálogos do tipo prompt</a:t>
            </a:r>
            <a:endParaRPr sz="2000"/>
          </a:p>
        </p:txBody>
      </p:sp>
      <p:pic>
        <p:nvPicPr>
          <p:cNvPr id="926" name="Google Shape;926;p130"/>
          <p:cNvPicPr preferRelativeResize="0"/>
          <p:nvPr/>
        </p:nvPicPr>
        <p:blipFill rotWithShape="1">
          <a:blip r:embed="rId3">
            <a:alphaModFix/>
          </a:blip>
          <a:srcRect b="0" l="0" r="0" t="0"/>
          <a:stretch/>
        </p:blipFill>
        <p:spPr>
          <a:xfrm>
            <a:off x="179511" y="188640"/>
            <a:ext cx="6637151" cy="648072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31"/>
          <p:cNvSpPr txBox="1"/>
          <p:nvPr>
            <p:ph idx="1" type="body"/>
          </p:nvPr>
        </p:nvSpPr>
        <p:spPr>
          <a:xfrm>
            <a:off x="107504" y="3826737"/>
            <a:ext cx="6768752" cy="898407"/>
          </a:xfrm>
          <a:prstGeom prst="rect">
            <a:avLst/>
          </a:prstGeom>
          <a:noFill/>
          <a:ln>
            <a:noFill/>
          </a:ln>
        </p:spPr>
        <p:txBody>
          <a:bodyPr anchorCtr="0" anchor="t" bIns="45700" lIns="91425" spcFirstLastPara="1" rIns="91425" wrap="square" tIns="45700">
            <a:noAutofit/>
          </a:bodyPr>
          <a:lstStyle/>
          <a:p>
            <a:pPr indent="-228600" lvl="0" marL="274320" rtl="0" algn="ctr">
              <a:spcBef>
                <a:spcPts val="0"/>
              </a:spcBef>
              <a:spcAft>
                <a:spcPts val="0"/>
              </a:spcAft>
              <a:buSzPts val="1800"/>
              <a:buChar char="◼"/>
            </a:pPr>
            <a:r>
              <a:rPr lang="pt-BR" sz="1800"/>
              <a:t>Quando você clicar no Ok.</a:t>
            </a:r>
            <a:endParaRPr/>
          </a:p>
          <a:p>
            <a:pPr indent="-228600" lvl="0" marL="274320" rtl="0" algn="ctr">
              <a:spcBef>
                <a:spcPts val="360"/>
              </a:spcBef>
              <a:spcAft>
                <a:spcPts val="0"/>
              </a:spcAft>
              <a:buSzPts val="1800"/>
              <a:buChar char="◼"/>
            </a:pPr>
            <a:r>
              <a:rPr lang="pt-BR" sz="1800"/>
              <a:t>Veja o resultado, o nome vai aparecer todo em maiúsculo</a:t>
            </a:r>
            <a:endParaRPr/>
          </a:p>
        </p:txBody>
      </p:sp>
      <p:sp>
        <p:nvSpPr>
          <p:cNvPr id="932" name="Google Shape;932;p131"/>
          <p:cNvSpPr txBox="1"/>
          <p:nvPr>
            <p:ph idx="2" type="body"/>
          </p:nvPr>
        </p:nvSpPr>
        <p:spPr>
          <a:xfrm>
            <a:off x="7159752" y="2130552"/>
            <a:ext cx="1673352" cy="2816352"/>
          </a:xfrm>
          <a:prstGeom prst="rect">
            <a:avLst/>
          </a:prstGeom>
          <a:noFill/>
          <a:ln>
            <a:noFill/>
          </a:ln>
        </p:spPr>
        <p:txBody>
          <a:bodyPr anchorCtr="0" anchor="t" bIns="45700" lIns="91425" spcFirstLastPara="1" rIns="91425" wrap="square" tIns="0">
            <a:normAutofit/>
          </a:bodyPr>
          <a:lstStyle/>
          <a:p>
            <a:pPr indent="0" lvl="0" marL="0" rtl="0" algn="l">
              <a:spcBef>
                <a:spcPts val="0"/>
              </a:spcBef>
              <a:spcAft>
                <a:spcPts val="0"/>
              </a:spcAft>
              <a:buSzPts val="1400"/>
              <a:buNone/>
            </a:pPr>
            <a:r>
              <a:t/>
            </a:r>
            <a:endParaRPr/>
          </a:p>
        </p:txBody>
      </p:sp>
      <p:sp>
        <p:nvSpPr>
          <p:cNvPr id="933" name="Google Shape;933;p131"/>
          <p:cNvSpPr txBox="1"/>
          <p:nvPr>
            <p:ph type="title"/>
          </p:nvPr>
        </p:nvSpPr>
        <p:spPr>
          <a:xfrm>
            <a:off x="7159752" y="457200"/>
            <a:ext cx="1675660" cy="167335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000"/>
              <a:buFont typeface="Libre Franklin Medium"/>
              <a:buNone/>
            </a:pPr>
            <a:r>
              <a:t/>
            </a:r>
            <a:endParaRPr/>
          </a:p>
        </p:txBody>
      </p:sp>
      <p:pic>
        <p:nvPicPr>
          <p:cNvPr id="934" name="Google Shape;934;p131"/>
          <p:cNvPicPr preferRelativeResize="0"/>
          <p:nvPr/>
        </p:nvPicPr>
        <p:blipFill rotWithShape="1">
          <a:blip r:embed="rId3">
            <a:alphaModFix/>
          </a:blip>
          <a:srcRect b="0" l="0" r="0" t="0"/>
          <a:stretch/>
        </p:blipFill>
        <p:spPr>
          <a:xfrm>
            <a:off x="248662" y="184213"/>
            <a:ext cx="6483578" cy="2967925"/>
          </a:xfrm>
          <a:prstGeom prst="rect">
            <a:avLst/>
          </a:prstGeom>
          <a:noFill/>
          <a:ln>
            <a:noFill/>
          </a:ln>
        </p:spPr>
      </p:pic>
      <p:pic>
        <p:nvPicPr>
          <p:cNvPr id="935" name="Google Shape;935;p131"/>
          <p:cNvPicPr preferRelativeResize="0"/>
          <p:nvPr/>
        </p:nvPicPr>
        <p:blipFill rotWithShape="1">
          <a:blip r:embed="rId4">
            <a:alphaModFix/>
          </a:blip>
          <a:srcRect b="0" l="0" r="0" t="0"/>
          <a:stretch/>
        </p:blipFill>
        <p:spPr>
          <a:xfrm>
            <a:off x="2234406" y="2553282"/>
            <a:ext cx="2924175" cy="1276350"/>
          </a:xfrm>
          <a:prstGeom prst="rect">
            <a:avLst/>
          </a:prstGeom>
          <a:noFill/>
          <a:ln>
            <a:noFill/>
          </a:ln>
        </p:spPr>
      </p:pic>
      <p:pic>
        <p:nvPicPr>
          <p:cNvPr id="936" name="Google Shape;936;p131"/>
          <p:cNvPicPr preferRelativeResize="0"/>
          <p:nvPr/>
        </p:nvPicPr>
        <p:blipFill rotWithShape="1">
          <a:blip r:embed="rId5">
            <a:alphaModFix/>
          </a:blip>
          <a:srcRect b="0" l="0" r="0" t="0"/>
          <a:stretch/>
        </p:blipFill>
        <p:spPr>
          <a:xfrm>
            <a:off x="2267744" y="4764463"/>
            <a:ext cx="2857500" cy="1905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5"/>
                                        </p:tgtEl>
                                        <p:attrNameLst>
                                          <p:attrName>style.visibility</p:attrName>
                                        </p:attrNameLst>
                                      </p:cBhvr>
                                      <p:to>
                                        <p:strVal val="visible"/>
                                      </p:to>
                                    </p:set>
                                    <p:anim calcmode="lin" valueType="num">
                                      <p:cBhvr additive="base">
                                        <p:cTn dur="500"/>
                                        <p:tgtEl>
                                          <p:spTgt spid="9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1">
                                            <p:txEl>
                                              <p:pRg end="0" st="0"/>
                                            </p:txEl>
                                          </p:spTgt>
                                        </p:tgtEl>
                                        <p:attrNameLst>
                                          <p:attrName>style.visibility</p:attrName>
                                        </p:attrNameLst>
                                      </p:cBhvr>
                                      <p:to>
                                        <p:strVal val="visible"/>
                                      </p:to>
                                    </p:set>
                                    <p:anim calcmode="lin" valueType="num">
                                      <p:cBhvr additive="base">
                                        <p:cTn dur="500"/>
                                        <p:tgtEl>
                                          <p:spTgt spid="93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1">
                                            <p:txEl>
                                              <p:pRg end="1" st="1"/>
                                            </p:txEl>
                                          </p:spTgt>
                                        </p:tgtEl>
                                        <p:attrNameLst>
                                          <p:attrName>style.visibility</p:attrName>
                                        </p:attrNameLst>
                                      </p:cBhvr>
                                      <p:to>
                                        <p:strVal val="visible"/>
                                      </p:to>
                                    </p:set>
                                    <p:anim calcmode="lin" valueType="num">
                                      <p:cBhvr additive="base">
                                        <p:cTn dur="500"/>
                                        <p:tgtEl>
                                          <p:spTgt spid="93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6"/>
                                        </p:tgtEl>
                                        <p:attrNameLst>
                                          <p:attrName>style.visibility</p:attrName>
                                        </p:attrNameLst>
                                      </p:cBhvr>
                                      <p:to>
                                        <p:strVal val="visible"/>
                                      </p:to>
                                    </p:set>
                                    <p:anim calcmode="lin" valueType="num">
                                      <p:cBhvr additive="base">
                                        <p:cTn dur="500"/>
                                        <p:tgtEl>
                                          <p:spTgt spid="9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3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400"/>
              <a:buChar char="◼"/>
            </a:pPr>
            <a:r>
              <a:rPr lang="pt-BR" sz="2400"/>
              <a:t>Como o leitor já conhece todos os parâmetros, nos determinamos apenas no parâmetro messaType. É aqui que definimos o tipo de mensagem que será exibido. Os valores possíveis são: </a:t>
            </a:r>
            <a:r>
              <a:rPr b="1" lang="pt-BR" sz="2400"/>
              <a:t>ERROR_MESSAGE, INFORMATION_MESSAGE, WARNING_MESSAGE, QUESTION_MESSAGE, PLAIN_MESSAGE.</a:t>
            </a:r>
            <a:r>
              <a:rPr lang="pt-BR" sz="2400"/>
              <a:t> Cada um desses valores produz uma mensagem diferente, como mostra o seguinte aplicativo:</a:t>
            </a:r>
            <a:endParaRPr/>
          </a:p>
          <a:p>
            <a:pPr indent="-50800" lvl="0" marL="274320" rtl="0" algn="l">
              <a:spcBef>
                <a:spcPts val="560"/>
              </a:spcBef>
              <a:spcAft>
                <a:spcPts val="0"/>
              </a:spcAft>
              <a:buSzPts val="2800"/>
              <a:buNone/>
            </a:pPr>
            <a:r>
              <a:t/>
            </a:r>
            <a:endParaRPr sz="2800"/>
          </a:p>
        </p:txBody>
      </p:sp>
      <p:sp>
        <p:nvSpPr>
          <p:cNvPr id="942" name="Google Shape;942;p13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ENTENDIMENTO E USO DO MÉTODO SHOWMESSAGEDIALOG</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33"/>
          <p:cNvSpPr txBox="1"/>
          <p:nvPr>
            <p:ph type="title"/>
          </p:nvPr>
        </p:nvSpPr>
        <p:spPr>
          <a:xfrm>
            <a:off x="7159752" y="457200"/>
            <a:ext cx="1675660"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1400"/>
              <a:buFont typeface="Libre Franklin Medium"/>
              <a:buNone/>
            </a:pPr>
            <a:r>
              <a:rPr lang="pt-BR" sz="1400"/>
              <a:t>ENTENDIMENTO E USO DO MÉTODO SHOWMESSAGEDIALOG</a:t>
            </a:r>
            <a:endParaRPr sz="1400"/>
          </a:p>
        </p:txBody>
      </p:sp>
      <p:pic>
        <p:nvPicPr>
          <p:cNvPr id="948" name="Google Shape;948;p133"/>
          <p:cNvPicPr preferRelativeResize="0"/>
          <p:nvPr/>
        </p:nvPicPr>
        <p:blipFill rotWithShape="1">
          <a:blip r:embed="rId3">
            <a:alphaModFix/>
          </a:blip>
          <a:srcRect b="0" l="0" r="0" t="0"/>
          <a:stretch/>
        </p:blipFill>
        <p:spPr>
          <a:xfrm>
            <a:off x="179512" y="188640"/>
            <a:ext cx="6732240" cy="648072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134"/>
          <p:cNvPicPr preferRelativeResize="0"/>
          <p:nvPr/>
        </p:nvPicPr>
        <p:blipFill rotWithShape="1">
          <a:blip r:embed="rId3">
            <a:alphaModFix/>
          </a:blip>
          <a:srcRect b="0" l="0" r="0" t="0"/>
          <a:stretch/>
        </p:blipFill>
        <p:spPr>
          <a:xfrm>
            <a:off x="179512" y="260648"/>
            <a:ext cx="6624736" cy="3409950"/>
          </a:xfrm>
          <a:prstGeom prst="rect">
            <a:avLst/>
          </a:prstGeom>
          <a:noFill/>
          <a:ln>
            <a:noFill/>
          </a:ln>
        </p:spPr>
      </p:pic>
      <p:pic>
        <p:nvPicPr>
          <p:cNvPr id="954" name="Google Shape;954;p134"/>
          <p:cNvPicPr preferRelativeResize="0"/>
          <p:nvPr/>
        </p:nvPicPr>
        <p:blipFill rotWithShape="1">
          <a:blip r:embed="rId4">
            <a:alphaModFix/>
          </a:blip>
          <a:srcRect b="0" l="0" r="0" t="0"/>
          <a:stretch/>
        </p:blipFill>
        <p:spPr>
          <a:xfrm>
            <a:off x="183313" y="3670598"/>
            <a:ext cx="2857500" cy="1905000"/>
          </a:xfrm>
          <a:prstGeom prst="rect">
            <a:avLst/>
          </a:prstGeom>
          <a:noFill/>
          <a:ln>
            <a:noFill/>
          </a:ln>
        </p:spPr>
      </p:pic>
      <p:pic>
        <p:nvPicPr>
          <p:cNvPr id="955" name="Google Shape;955;p134"/>
          <p:cNvPicPr preferRelativeResize="0"/>
          <p:nvPr/>
        </p:nvPicPr>
        <p:blipFill rotWithShape="1">
          <a:blip r:embed="rId5">
            <a:alphaModFix/>
          </a:blip>
          <a:srcRect b="0" l="0" r="0" t="0"/>
          <a:stretch/>
        </p:blipFill>
        <p:spPr>
          <a:xfrm>
            <a:off x="2274580" y="3861048"/>
            <a:ext cx="2647950" cy="1219200"/>
          </a:xfrm>
          <a:prstGeom prst="rect">
            <a:avLst/>
          </a:prstGeom>
          <a:noFill/>
          <a:ln>
            <a:noFill/>
          </a:ln>
        </p:spPr>
      </p:pic>
      <p:pic>
        <p:nvPicPr>
          <p:cNvPr id="956" name="Google Shape;956;p134"/>
          <p:cNvPicPr preferRelativeResize="0"/>
          <p:nvPr/>
        </p:nvPicPr>
        <p:blipFill rotWithShape="1">
          <a:blip r:embed="rId6">
            <a:alphaModFix/>
          </a:blip>
          <a:srcRect b="0" l="0" r="0" t="0"/>
          <a:stretch/>
        </p:blipFill>
        <p:spPr>
          <a:xfrm>
            <a:off x="4156298" y="4051498"/>
            <a:ext cx="2647950" cy="1219200"/>
          </a:xfrm>
          <a:prstGeom prst="rect">
            <a:avLst/>
          </a:prstGeom>
          <a:noFill/>
          <a:ln>
            <a:noFill/>
          </a:ln>
        </p:spPr>
      </p:pic>
      <p:pic>
        <p:nvPicPr>
          <p:cNvPr id="957" name="Google Shape;957;p134"/>
          <p:cNvPicPr preferRelativeResize="0"/>
          <p:nvPr/>
        </p:nvPicPr>
        <p:blipFill rotWithShape="1">
          <a:blip r:embed="rId7">
            <a:alphaModFix/>
          </a:blip>
          <a:srcRect b="0" l="0" r="0" t="0"/>
          <a:stretch/>
        </p:blipFill>
        <p:spPr>
          <a:xfrm>
            <a:off x="1814994" y="5080248"/>
            <a:ext cx="2647950" cy="1219200"/>
          </a:xfrm>
          <a:prstGeom prst="rect">
            <a:avLst/>
          </a:prstGeom>
          <a:noFill/>
          <a:ln>
            <a:noFill/>
          </a:ln>
        </p:spPr>
      </p:pic>
      <p:pic>
        <p:nvPicPr>
          <p:cNvPr id="958" name="Google Shape;958;p134"/>
          <p:cNvPicPr preferRelativeResize="0"/>
          <p:nvPr/>
        </p:nvPicPr>
        <p:blipFill rotWithShape="1">
          <a:blip r:embed="rId8">
            <a:alphaModFix/>
          </a:blip>
          <a:srcRect b="0" l="0" r="0" t="0"/>
          <a:stretch/>
        </p:blipFill>
        <p:spPr>
          <a:xfrm>
            <a:off x="4184115" y="5270698"/>
            <a:ext cx="2647950" cy="1219200"/>
          </a:xfrm>
          <a:prstGeom prst="rect">
            <a:avLst/>
          </a:prstGeom>
          <a:noFill/>
          <a:ln>
            <a:noFill/>
          </a:ln>
        </p:spPr>
      </p:pic>
      <p:pic>
        <p:nvPicPr>
          <p:cNvPr id="959" name="Google Shape;959;p134"/>
          <p:cNvPicPr preferRelativeResize="0"/>
          <p:nvPr/>
        </p:nvPicPr>
        <p:blipFill rotWithShape="1">
          <a:blip r:embed="rId9">
            <a:alphaModFix/>
          </a:blip>
          <a:srcRect b="0" l="0" r="0" t="0"/>
          <a:stretch/>
        </p:blipFill>
        <p:spPr>
          <a:xfrm>
            <a:off x="3092363" y="4946904"/>
            <a:ext cx="2647950" cy="1219200"/>
          </a:xfrm>
          <a:prstGeom prst="rect">
            <a:avLst/>
          </a:prstGeom>
          <a:noFill/>
          <a:ln>
            <a:noFill/>
          </a:ln>
        </p:spPr>
      </p:pic>
      <p:pic>
        <p:nvPicPr>
          <p:cNvPr id="960" name="Google Shape;960;p134"/>
          <p:cNvPicPr preferRelativeResize="0"/>
          <p:nvPr/>
        </p:nvPicPr>
        <p:blipFill rotWithShape="1">
          <a:blip r:embed="rId10">
            <a:alphaModFix/>
          </a:blip>
          <a:srcRect b="0" l="0" r="0" t="0"/>
          <a:stretch/>
        </p:blipFill>
        <p:spPr>
          <a:xfrm>
            <a:off x="7164288" y="548680"/>
            <a:ext cx="1737511" cy="17314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5"/>
                                        </p:tgtEl>
                                        <p:attrNameLst>
                                          <p:attrName>style.visibility</p:attrName>
                                        </p:attrNameLst>
                                      </p:cBhvr>
                                      <p:to>
                                        <p:strVal val="visible"/>
                                      </p:to>
                                    </p:set>
                                    <p:anim calcmode="lin" valueType="num">
                                      <p:cBhvr additive="base">
                                        <p:cTn dur="500"/>
                                        <p:tgtEl>
                                          <p:spTgt spid="9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955"/>
                                        </p:tgtEl>
                                        <p:attrNameLst>
                                          <p:attrName>ppt_y</p:attrName>
                                        </p:attrNameLst>
                                      </p:cBhvr>
                                      <p:tavLst>
                                        <p:tav fmla="" tm="0">
                                          <p:val>
                                            <p:strVal val="#ppt_y"/>
                                          </p:val>
                                        </p:tav>
                                        <p:tav fmla="" tm="100000">
                                          <p:val>
                                            <p:strVal val="#ppt_y+1"/>
                                          </p:val>
                                        </p:tav>
                                      </p:tavLst>
                                    </p:anim>
                                    <p:set>
                                      <p:cBhvr>
                                        <p:cTn dur="1" fill="hold">
                                          <p:stCondLst>
                                            <p:cond delay="500"/>
                                          </p:stCondLst>
                                        </p:cTn>
                                        <p:tgtEl>
                                          <p:spTgt spid="9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6"/>
                                        </p:tgtEl>
                                        <p:attrNameLst>
                                          <p:attrName>style.visibility</p:attrName>
                                        </p:attrNameLst>
                                      </p:cBhvr>
                                      <p:to>
                                        <p:strVal val="visible"/>
                                      </p:to>
                                    </p:set>
                                    <p:anim calcmode="lin" valueType="num">
                                      <p:cBhvr additive="base">
                                        <p:cTn dur="500"/>
                                        <p:tgtEl>
                                          <p:spTgt spid="9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956"/>
                                        </p:tgtEl>
                                        <p:attrNameLst>
                                          <p:attrName>ppt_y</p:attrName>
                                        </p:attrNameLst>
                                      </p:cBhvr>
                                      <p:tavLst>
                                        <p:tav fmla="" tm="0">
                                          <p:val>
                                            <p:strVal val="#ppt_y"/>
                                          </p:val>
                                        </p:tav>
                                        <p:tav fmla="" tm="100000">
                                          <p:val>
                                            <p:strVal val="#ppt_y+1"/>
                                          </p:val>
                                        </p:tav>
                                      </p:tavLst>
                                    </p:anim>
                                    <p:set>
                                      <p:cBhvr>
                                        <p:cTn dur="1" fill="hold">
                                          <p:stCondLst>
                                            <p:cond delay="500"/>
                                          </p:stCondLst>
                                        </p:cTn>
                                        <p:tgtEl>
                                          <p:spTgt spid="9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7"/>
                                        </p:tgtEl>
                                        <p:attrNameLst>
                                          <p:attrName>style.visibility</p:attrName>
                                        </p:attrNameLst>
                                      </p:cBhvr>
                                      <p:to>
                                        <p:strVal val="visible"/>
                                      </p:to>
                                    </p:set>
                                    <p:anim calcmode="lin" valueType="num">
                                      <p:cBhvr additive="base">
                                        <p:cTn dur="500"/>
                                        <p:tgtEl>
                                          <p:spTgt spid="9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957"/>
                                        </p:tgtEl>
                                        <p:attrNameLst>
                                          <p:attrName>ppt_y</p:attrName>
                                        </p:attrNameLst>
                                      </p:cBhvr>
                                      <p:tavLst>
                                        <p:tav fmla="" tm="0">
                                          <p:val>
                                            <p:strVal val="#ppt_y"/>
                                          </p:val>
                                        </p:tav>
                                        <p:tav fmla="" tm="100000">
                                          <p:val>
                                            <p:strVal val="#ppt_y+1"/>
                                          </p:val>
                                        </p:tav>
                                      </p:tavLst>
                                    </p:anim>
                                    <p:set>
                                      <p:cBhvr>
                                        <p:cTn dur="1" fill="hold">
                                          <p:stCondLst>
                                            <p:cond delay="500"/>
                                          </p:stCondLst>
                                        </p:cTn>
                                        <p:tgtEl>
                                          <p:spTgt spid="9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8"/>
                                        </p:tgtEl>
                                        <p:attrNameLst>
                                          <p:attrName>style.visibility</p:attrName>
                                        </p:attrNameLst>
                                      </p:cBhvr>
                                      <p:to>
                                        <p:strVal val="visible"/>
                                      </p:to>
                                    </p:set>
                                    <p:anim calcmode="lin" valueType="num">
                                      <p:cBhvr additive="base">
                                        <p:cTn dur="500"/>
                                        <p:tgtEl>
                                          <p:spTgt spid="9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958"/>
                                        </p:tgtEl>
                                        <p:attrNameLst>
                                          <p:attrName>ppt_y</p:attrName>
                                        </p:attrNameLst>
                                      </p:cBhvr>
                                      <p:tavLst>
                                        <p:tav fmla="" tm="0">
                                          <p:val>
                                            <p:strVal val="#ppt_y"/>
                                          </p:val>
                                        </p:tav>
                                        <p:tav fmla="" tm="100000">
                                          <p:val>
                                            <p:strVal val="#ppt_y+1"/>
                                          </p:val>
                                        </p:tav>
                                      </p:tavLst>
                                    </p:anim>
                                    <p:set>
                                      <p:cBhvr>
                                        <p:cTn dur="1" fill="hold">
                                          <p:stCondLst>
                                            <p:cond delay="500"/>
                                          </p:stCondLst>
                                        </p:cTn>
                                        <p:tgtEl>
                                          <p:spTgt spid="9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9"/>
                                        </p:tgtEl>
                                        <p:attrNameLst>
                                          <p:attrName>style.visibility</p:attrName>
                                        </p:attrNameLst>
                                      </p:cBhvr>
                                      <p:to>
                                        <p:strVal val="visible"/>
                                      </p:to>
                                    </p:set>
                                    <p:anim calcmode="lin" valueType="num">
                                      <p:cBhvr additive="base">
                                        <p:cTn dur="500"/>
                                        <p:tgtEl>
                                          <p:spTgt spid="9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35"/>
          <p:cNvSpPr txBox="1"/>
          <p:nvPr>
            <p:ph idx="1" type="body"/>
          </p:nvPr>
        </p:nvSpPr>
        <p:spPr>
          <a:xfrm>
            <a:off x="380999" y="1719071"/>
            <a:ext cx="8407893" cy="1133865"/>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O aplicativo abaixo mostra dos tipos de data, somente com números e a outra com o dia da semana e os meses escritos com o nome. Vamos ver o aplicativo:</a:t>
            </a:r>
            <a:endParaRPr/>
          </a:p>
        </p:txBody>
      </p:sp>
      <p:sp>
        <p:nvSpPr>
          <p:cNvPr id="966" name="Google Shape;966;p13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DATA AO SEU APLICATIVO</a:t>
            </a:r>
            <a:endParaRPr/>
          </a:p>
        </p:txBody>
      </p:sp>
      <p:pic>
        <p:nvPicPr>
          <p:cNvPr id="967" name="Google Shape;967;p135"/>
          <p:cNvPicPr preferRelativeResize="0"/>
          <p:nvPr/>
        </p:nvPicPr>
        <p:blipFill rotWithShape="1">
          <a:blip r:embed="rId3">
            <a:alphaModFix/>
          </a:blip>
          <a:srcRect b="0" l="0" r="0" t="0"/>
          <a:stretch/>
        </p:blipFill>
        <p:spPr>
          <a:xfrm>
            <a:off x="1403278" y="2708920"/>
            <a:ext cx="6336704" cy="388843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3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DATA AO SEU APLICATIVO</a:t>
            </a:r>
            <a:endParaRPr/>
          </a:p>
        </p:txBody>
      </p:sp>
      <p:pic>
        <p:nvPicPr>
          <p:cNvPr id="973" name="Google Shape;973;p136"/>
          <p:cNvPicPr preferRelativeResize="0"/>
          <p:nvPr/>
        </p:nvPicPr>
        <p:blipFill rotWithShape="1">
          <a:blip r:embed="rId3">
            <a:alphaModFix/>
          </a:blip>
          <a:srcRect b="0" l="0" r="0" t="0"/>
          <a:stretch/>
        </p:blipFill>
        <p:spPr>
          <a:xfrm>
            <a:off x="255708" y="1988840"/>
            <a:ext cx="8631843" cy="417041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3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HORAS AO SEU APLICATIVO</a:t>
            </a:r>
            <a:endParaRPr/>
          </a:p>
        </p:txBody>
      </p:sp>
      <p:pic>
        <p:nvPicPr>
          <p:cNvPr id="979" name="Google Shape;979;p137"/>
          <p:cNvPicPr preferRelativeResize="0"/>
          <p:nvPr/>
        </p:nvPicPr>
        <p:blipFill rotWithShape="1">
          <a:blip r:embed="rId3">
            <a:alphaModFix/>
          </a:blip>
          <a:srcRect b="0" l="0" r="0" t="0"/>
          <a:stretch/>
        </p:blipFill>
        <p:spPr>
          <a:xfrm>
            <a:off x="251520" y="1669744"/>
            <a:ext cx="8640960" cy="49815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3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HORAS AO SEU APLICATIVO </a:t>
            </a:r>
            <a:r>
              <a:rPr lang="pt-BR" sz="2000"/>
              <a:t>(CONT.)</a:t>
            </a:r>
            <a:endParaRPr/>
          </a:p>
        </p:txBody>
      </p:sp>
      <p:pic>
        <p:nvPicPr>
          <p:cNvPr id="985" name="Google Shape;985;p138"/>
          <p:cNvPicPr preferRelativeResize="0"/>
          <p:nvPr/>
        </p:nvPicPr>
        <p:blipFill rotWithShape="1">
          <a:blip r:embed="rId3">
            <a:alphaModFix/>
          </a:blip>
          <a:srcRect b="0" l="0" r="0" t="0"/>
          <a:stretch/>
        </p:blipFill>
        <p:spPr>
          <a:xfrm>
            <a:off x="237872" y="1697040"/>
            <a:ext cx="8640960" cy="493509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3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EXECUTADO O APLICATIVO HORAS</a:t>
            </a:r>
            <a:endParaRPr/>
          </a:p>
        </p:txBody>
      </p:sp>
      <p:pic>
        <p:nvPicPr>
          <p:cNvPr id="991" name="Google Shape;991;p139"/>
          <p:cNvPicPr preferRelativeResize="0"/>
          <p:nvPr/>
        </p:nvPicPr>
        <p:blipFill rotWithShape="1">
          <a:blip r:embed="rId3">
            <a:alphaModFix/>
          </a:blip>
          <a:srcRect b="0" l="0" r="0" t="0"/>
          <a:stretch/>
        </p:blipFill>
        <p:spPr>
          <a:xfrm>
            <a:off x="2771430" y="2636912"/>
            <a:ext cx="3600400" cy="24002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4"/>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lnSpcReduction="10000"/>
          </a:bodyPr>
          <a:lstStyle/>
          <a:p>
            <a:pPr indent="-228600" lvl="0" marL="274320" rtl="0" algn="just">
              <a:spcBef>
                <a:spcPts val="0"/>
              </a:spcBef>
              <a:spcAft>
                <a:spcPts val="0"/>
              </a:spcAft>
              <a:buSzPts val="2000"/>
              <a:buChar char="◼"/>
            </a:pPr>
            <a:r>
              <a:rPr lang="pt-BR"/>
              <a:t>Após a definição do título da janela, temos uma chamada ao método setSize:</a:t>
            </a:r>
            <a:endParaRPr/>
          </a:p>
          <a:p>
            <a:pPr indent="0" lvl="1" marL="320040" rtl="0" algn="just">
              <a:spcBef>
                <a:spcPts val="400"/>
              </a:spcBef>
              <a:spcAft>
                <a:spcPts val="0"/>
              </a:spcAft>
              <a:buSzPts val="2000"/>
              <a:buNone/>
            </a:pPr>
            <a:r>
              <a:rPr lang="pt-BR" sz="2000"/>
              <a:t>setSize(300, 150); - (300 – Altura e 150 – largura)</a:t>
            </a:r>
            <a:endParaRPr/>
          </a:p>
          <a:p>
            <a:pPr indent="0" lvl="1" marL="320040" rtl="0" algn="just">
              <a:spcBef>
                <a:spcPts val="400"/>
              </a:spcBef>
              <a:spcAft>
                <a:spcPts val="0"/>
              </a:spcAft>
              <a:buSzPts val="2000"/>
              <a:buNone/>
            </a:pPr>
            <a:r>
              <a:rPr lang="pt-BR" sz="2000"/>
              <a:t>Finalmente exibimos a janela efetuando uma chamada ao método setVisible o qual apresenta a seguinte sintaxe: setVisible(true);</a:t>
            </a:r>
            <a:endParaRPr/>
          </a:p>
          <a:p>
            <a:pPr indent="0" lvl="1" marL="320040" rtl="0" algn="just">
              <a:spcBef>
                <a:spcPts val="400"/>
              </a:spcBef>
              <a:spcAft>
                <a:spcPts val="0"/>
              </a:spcAft>
              <a:buSzPts val="2000"/>
              <a:buNone/>
            </a:pPr>
            <a:r>
              <a:rPr lang="pt-BR" sz="2000"/>
              <a:t>Para finalizar o código para a janela, temos a definição do método main():</a:t>
            </a:r>
            <a:endParaRPr/>
          </a:p>
          <a:p>
            <a:pPr indent="0" lvl="1" marL="320040" rtl="0" algn="just">
              <a:spcBef>
                <a:spcPts val="400"/>
              </a:spcBef>
              <a:spcAft>
                <a:spcPts val="0"/>
              </a:spcAft>
              <a:buSzPts val="2000"/>
              <a:buNone/>
            </a:pPr>
            <a:r>
              <a:rPr lang="pt-BR" sz="2000"/>
              <a:t>public static void main(String args[])</a:t>
            </a:r>
            <a:endParaRPr sz="2000"/>
          </a:p>
          <a:p>
            <a:pPr indent="0" lvl="1" marL="320040" rtl="0" algn="just">
              <a:spcBef>
                <a:spcPts val="400"/>
              </a:spcBef>
              <a:spcAft>
                <a:spcPts val="0"/>
              </a:spcAft>
              <a:buSzPts val="2000"/>
              <a:buNone/>
            </a:pPr>
            <a:r>
              <a:rPr lang="pt-BR" sz="2000"/>
              <a:t>{</a:t>
            </a:r>
            <a:endParaRPr/>
          </a:p>
          <a:p>
            <a:pPr indent="0" lvl="1" marL="320040" rtl="0" algn="just">
              <a:spcBef>
                <a:spcPts val="400"/>
              </a:spcBef>
              <a:spcAft>
                <a:spcPts val="0"/>
              </a:spcAft>
              <a:buSzPts val="2000"/>
              <a:buNone/>
            </a:pPr>
            <a:r>
              <a:rPr lang="pt-BR" sz="2000"/>
              <a:t>PrimeiraJanela app = new PrimeiraJanela();</a:t>
            </a:r>
            <a:endParaRPr/>
          </a:p>
          <a:p>
            <a:pPr indent="0" lvl="1" marL="320040" rtl="0" algn="just">
              <a:spcBef>
                <a:spcPts val="400"/>
              </a:spcBef>
              <a:spcAft>
                <a:spcPts val="0"/>
              </a:spcAft>
              <a:buSzPts val="2000"/>
              <a:buNone/>
            </a:pPr>
            <a:r>
              <a:rPr lang="pt-BR" sz="2000"/>
              <a:t>app.setDefaultCloseOperation(JFrame.EXIT_ON_CLOSE);</a:t>
            </a:r>
            <a:endParaRPr/>
          </a:p>
          <a:p>
            <a:pPr indent="0" lvl="1" marL="320040" rtl="0" algn="just">
              <a:spcBef>
                <a:spcPts val="400"/>
              </a:spcBef>
              <a:spcAft>
                <a:spcPts val="0"/>
              </a:spcAft>
              <a:buSzPts val="2000"/>
              <a:buNone/>
            </a:pPr>
            <a:r>
              <a:rPr lang="pt-BR" sz="2000"/>
              <a:t>}</a:t>
            </a:r>
            <a:endParaRPr/>
          </a:p>
          <a:p>
            <a:pPr indent="-101600" lvl="0" marL="274320" rtl="0" algn="l">
              <a:spcBef>
                <a:spcPts val="400"/>
              </a:spcBef>
              <a:spcAft>
                <a:spcPts val="0"/>
              </a:spcAft>
              <a:buSzPts val="2000"/>
              <a:buNone/>
            </a:pPr>
            <a:r>
              <a:t/>
            </a:r>
            <a:endParaRPr/>
          </a:p>
        </p:txBody>
      </p:sp>
      <p:sp>
        <p:nvSpPr>
          <p:cNvPr id="179" name="Google Shape;179;p1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ANALISANDO APLICATIVO</a:t>
            </a:r>
            <a:r>
              <a:rPr lang="pt-BR" sz="1400"/>
              <a:t>(CONT)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40"/>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Vamos criar uma classe privada com o nome de HORAS vamos definir os parâmetros para hora, minutos e segundos.</a:t>
            </a:r>
            <a:endParaRPr/>
          </a:p>
          <a:p>
            <a:pPr indent="-228600" lvl="0" marL="274320" rtl="0" algn="just">
              <a:spcBef>
                <a:spcPts val="400"/>
              </a:spcBef>
              <a:spcAft>
                <a:spcPts val="0"/>
              </a:spcAft>
              <a:buSzPts val="2000"/>
              <a:buChar char="◼"/>
            </a:pPr>
            <a:r>
              <a:rPr lang="pt-BR"/>
              <a:t>Depois criar um outra classe privada com o nome de formatar para que você possa formatar a hora com dois dígitos, e coloca a hora no rótulo com uma string.</a:t>
            </a:r>
            <a:endParaRPr/>
          </a:p>
          <a:p>
            <a:pPr indent="-228600" lvl="0" marL="274320" rtl="0" algn="just">
              <a:spcBef>
                <a:spcPts val="400"/>
              </a:spcBef>
              <a:spcAft>
                <a:spcPts val="0"/>
              </a:spcAft>
              <a:buSzPts val="2000"/>
              <a:buChar char="◼"/>
            </a:pPr>
            <a:r>
              <a:rPr lang="pt-BR"/>
              <a:t>Criar uma ação com o nome de tarefa, que vai chamar a classe privada HORAS.</a:t>
            </a:r>
            <a:endParaRPr/>
          </a:p>
          <a:p>
            <a:pPr indent="-228600" lvl="0" marL="274320" rtl="0" algn="just">
              <a:spcBef>
                <a:spcPts val="400"/>
              </a:spcBef>
              <a:spcAft>
                <a:spcPts val="0"/>
              </a:spcAft>
              <a:buSzPts val="2000"/>
              <a:buChar char="◼"/>
            </a:pPr>
            <a:r>
              <a:rPr lang="pt-BR"/>
              <a:t>Por último chamar a biblioteca com o nome de Timer, e  atribuir o tempo de um segundo que é representado por mil. E chamar o método time.start(), para que o relógio possa movimentar os segundos.</a:t>
            </a:r>
            <a:endParaRPr/>
          </a:p>
        </p:txBody>
      </p:sp>
      <p:sp>
        <p:nvSpPr>
          <p:cNvPr id="997" name="Google Shape;997;p14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ANALISANDO O APLICATIVO</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4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Autofit/>
          </a:bodyPr>
          <a:lstStyle/>
          <a:p>
            <a:pPr indent="-228600" lvl="0" marL="274320" rtl="0" algn="just">
              <a:spcBef>
                <a:spcPts val="0"/>
              </a:spcBef>
              <a:spcAft>
                <a:spcPts val="0"/>
              </a:spcAft>
              <a:buSzPts val="2400"/>
              <a:buChar char="◼"/>
            </a:pPr>
            <a:r>
              <a:rPr lang="pt-BR" sz="2400"/>
              <a:t>A classe </a:t>
            </a:r>
            <a:r>
              <a:rPr b="1" lang="pt-BR" sz="2400"/>
              <a:t>JTextField</a:t>
            </a:r>
            <a:r>
              <a:rPr lang="pt-BR" sz="2400"/>
              <a:t> permite a criação de caixas de textos que aceitam a entrada de apenas uma linha de texto. A classe </a:t>
            </a:r>
            <a:r>
              <a:rPr b="1" lang="pt-BR" sz="2400"/>
              <a:t>JTextArea</a:t>
            </a:r>
            <a:r>
              <a:rPr lang="pt-BR" sz="2400"/>
              <a:t> permite a entrada e manipulação de múltiplas linhas de texto. Embora a classe </a:t>
            </a:r>
            <a:r>
              <a:rPr b="1" lang="pt-BR" sz="2400"/>
              <a:t>JTextArea</a:t>
            </a:r>
            <a:r>
              <a:rPr lang="pt-BR" sz="2400"/>
              <a:t> forneça uma série de métodos úteis para a manipulação de seu conteúdo, algumas operações mais avançadas, tais como formatar e aplicar estilos diversos ao texto de controle, são possíveis apenas com o uso da classes JTextPane e JEditorPane. Esse material não aborda estas duas classes mas, você poderá pesquisa-las na documentação.</a:t>
            </a:r>
            <a:endParaRPr/>
          </a:p>
        </p:txBody>
      </p:sp>
      <p:sp>
        <p:nvSpPr>
          <p:cNvPr id="1003" name="Google Shape;1003;p14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ENTENDIMENTO DA CLASSE JTEXTAREA COM BARRA DE ROLAGEM</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4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400"/>
              <a:buChar char="◼"/>
            </a:pPr>
            <a:r>
              <a:rPr lang="pt-BR" sz="2400"/>
              <a:t>A classe </a:t>
            </a:r>
            <a:r>
              <a:rPr b="1" lang="pt-BR" sz="2400"/>
              <a:t>JTextArea</a:t>
            </a:r>
            <a:r>
              <a:rPr lang="pt-BR" sz="2400"/>
              <a:t> fornece seis construtores. Dentre eles, o mais comumente usado é aquele que cria uma área de texto em branco com um determinado número de linhas e colunas. Veja a sintaxe para esse construtor:</a:t>
            </a:r>
            <a:endParaRPr/>
          </a:p>
          <a:p>
            <a:pPr indent="-182880" lvl="1" marL="548640" rtl="0" algn="just">
              <a:spcBef>
                <a:spcPts val="480"/>
              </a:spcBef>
              <a:spcAft>
                <a:spcPts val="0"/>
              </a:spcAft>
              <a:buSzPts val="2400"/>
              <a:buChar char="▪"/>
            </a:pPr>
            <a:r>
              <a:rPr b="1" lang="pt-BR" sz="2400"/>
              <a:t>JTextArea(int linhas, int colunas).</a:t>
            </a:r>
            <a:endParaRPr/>
          </a:p>
          <a:p>
            <a:pPr indent="-182880" lvl="1" marL="548640" rtl="0" algn="just">
              <a:spcBef>
                <a:spcPts val="480"/>
              </a:spcBef>
              <a:spcAft>
                <a:spcPts val="0"/>
              </a:spcAft>
              <a:buSzPts val="2400"/>
              <a:buChar char="▪"/>
            </a:pPr>
            <a:r>
              <a:rPr lang="pt-BR" sz="2400"/>
              <a:t>Para controlar as linhas e colunas observe que foi adicionado barra de rolagem da classe </a:t>
            </a:r>
            <a:r>
              <a:rPr b="1" lang="pt-BR" sz="2400"/>
              <a:t>JScrollPane.</a:t>
            </a:r>
            <a:endParaRPr/>
          </a:p>
          <a:p>
            <a:pPr indent="-228600" lvl="0" marL="274320" rtl="0" algn="just">
              <a:spcBef>
                <a:spcPts val="480"/>
              </a:spcBef>
              <a:spcAft>
                <a:spcPts val="0"/>
              </a:spcAft>
              <a:buSzPts val="2400"/>
              <a:buChar char="◼"/>
            </a:pPr>
            <a:r>
              <a:rPr lang="pt-BR" sz="2400"/>
              <a:t>A listagem seguinte apresenta um aplicativo que contém um rótulo, uma área de texto.</a:t>
            </a:r>
            <a:endParaRPr/>
          </a:p>
        </p:txBody>
      </p:sp>
      <p:sp>
        <p:nvSpPr>
          <p:cNvPr id="1009" name="Google Shape;1009;p14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ENTENDIMENTO DA CLASSE JTEXTAREA COM BARRA DE ROLAGEM</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4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EXECUTANDO O APLICATIVO</a:t>
            </a:r>
            <a:endParaRPr/>
          </a:p>
        </p:txBody>
      </p:sp>
      <p:pic>
        <p:nvPicPr>
          <p:cNvPr id="1015" name="Google Shape;1015;p143"/>
          <p:cNvPicPr preferRelativeResize="0"/>
          <p:nvPr/>
        </p:nvPicPr>
        <p:blipFill rotWithShape="1">
          <a:blip r:embed="rId3">
            <a:alphaModFix/>
          </a:blip>
          <a:srcRect b="0" l="0" r="0" t="0"/>
          <a:stretch/>
        </p:blipFill>
        <p:spPr>
          <a:xfrm>
            <a:off x="251520" y="1683392"/>
            <a:ext cx="8640960" cy="496366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4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EXECUTANDO O APLICATIVO</a:t>
            </a:r>
            <a:endParaRPr/>
          </a:p>
        </p:txBody>
      </p:sp>
      <p:pic>
        <p:nvPicPr>
          <p:cNvPr id="1021" name="Google Shape;1021;p144"/>
          <p:cNvPicPr preferRelativeResize="0"/>
          <p:nvPr/>
        </p:nvPicPr>
        <p:blipFill rotWithShape="1">
          <a:blip r:embed="rId3">
            <a:alphaModFix/>
          </a:blip>
          <a:srcRect b="0" l="0" r="0" t="0"/>
          <a:stretch/>
        </p:blipFill>
        <p:spPr>
          <a:xfrm>
            <a:off x="179511" y="1700808"/>
            <a:ext cx="6571337" cy="2232248"/>
          </a:xfrm>
          <a:prstGeom prst="rect">
            <a:avLst/>
          </a:prstGeom>
          <a:noFill/>
          <a:ln>
            <a:noFill/>
          </a:ln>
        </p:spPr>
      </p:pic>
      <p:pic>
        <p:nvPicPr>
          <p:cNvPr id="1022" name="Google Shape;1022;p144"/>
          <p:cNvPicPr preferRelativeResize="0"/>
          <p:nvPr/>
        </p:nvPicPr>
        <p:blipFill rotWithShape="1">
          <a:blip r:embed="rId4">
            <a:alphaModFix/>
          </a:blip>
          <a:srcRect b="0" l="0" r="0" t="0"/>
          <a:stretch/>
        </p:blipFill>
        <p:spPr>
          <a:xfrm>
            <a:off x="4644008" y="3962853"/>
            <a:ext cx="3312368" cy="26670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45"/>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92500" lnSpcReduction="10000"/>
          </a:bodyPr>
          <a:lstStyle/>
          <a:p>
            <a:pPr indent="-228600" lvl="0" marL="274320" rtl="0" algn="just">
              <a:spcBef>
                <a:spcPts val="0"/>
              </a:spcBef>
              <a:spcAft>
                <a:spcPts val="0"/>
              </a:spcAft>
              <a:buSzPct val="100000"/>
              <a:buChar char="◼"/>
            </a:pPr>
            <a:r>
              <a:rPr lang="pt-BR"/>
              <a:t>Menus são uma parte integrante de qualquer aplicativo de interface gráfica. Seu uso ajuda a agrupar o acesso as funcionalidades do programa em lugares já conhecidos pelo usuário e evita a poluição desnecessárias de componentes na tela do aplicativo.</a:t>
            </a:r>
            <a:endParaRPr/>
          </a:p>
          <a:p>
            <a:pPr indent="-228600" lvl="0" marL="274320" rtl="0" algn="just">
              <a:spcBef>
                <a:spcPts val="370"/>
              </a:spcBef>
              <a:spcAft>
                <a:spcPts val="0"/>
              </a:spcAft>
              <a:buSzPct val="100000"/>
              <a:buChar char="◼"/>
            </a:pPr>
            <a:r>
              <a:rPr lang="pt-BR"/>
              <a:t>Menus são criados como objetos das classes JMenurBar, JMenu, JMenuitem, JCheckBoxMenuItem e JRadioButtonMenuItem. </a:t>
            </a:r>
            <a:endParaRPr/>
          </a:p>
          <a:p>
            <a:pPr indent="-228600" lvl="0" marL="274320" rtl="0" algn="just">
              <a:spcBef>
                <a:spcPts val="370"/>
              </a:spcBef>
              <a:spcAft>
                <a:spcPts val="0"/>
              </a:spcAft>
              <a:buSzPct val="100000"/>
              <a:buChar char="◼"/>
            </a:pPr>
            <a:r>
              <a:rPr lang="pt-BR"/>
              <a:t>Todas essas classes têm sua relevância e uma aplicação de cada um será apresentada em seguida. Por ora, saiba que o menu pode ser adicionados apenas aos objetos de classes que fornecem o método JMenuBar. A classe JMenuBar serve para</a:t>
            </a:r>
            <a:endParaRPr/>
          </a:p>
          <a:p>
            <a:pPr indent="-228600" lvl="0" marL="274320" rtl="0" algn="just">
              <a:spcBef>
                <a:spcPts val="370"/>
              </a:spcBef>
              <a:spcAft>
                <a:spcPts val="0"/>
              </a:spcAft>
              <a:buSzPct val="100000"/>
              <a:buChar char="◼"/>
            </a:pPr>
            <a:r>
              <a:rPr lang="pt-BR"/>
              <a:t>criar a barra de menus. Já o JMenu adiciona os itens do menu. Já os itens dos menus são colocados com JMenuItem.</a:t>
            </a:r>
            <a:endParaRPr/>
          </a:p>
          <a:p>
            <a:pPr indent="-228600" lvl="0" marL="274320" rtl="0" algn="just">
              <a:spcBef>
                <a:spcPts val="370"/>
              </a:spcBef>
              <a:spcAft>
                <a:spcPts val="0"/>
              </a:spcAft>
              <a:buSzPct val="100000"/>
              <a:buChar char="◼"/>
            </a:pPr>
            <a:r>
              <a:rPr lang="pt-BR"/>
              <a:t>O Aplicativo seguinte apresenta uma barra de menus, que contém o menu opções, com os itens limpar, fonte e sair:</a:t>
            </a:r>
            <a:endParaRPr/>
          </a:p>
        </p:txBody>
      </p:sp>
      <p:sp>
        <p:nvSpPr>
          <p:cNvPr id="1028" name="Google Shape;1028;p14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MENU A UM APLICATIVO JAVA</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46"/>
          <p:cNvSpPr txBox="1"/>
          <p:nvPr>
            <p:ph idx="1" type="body"/>
          </p:nvPr>
        </p:nvSpPr>
        <p:spPr>
          <a:xfrm>
            <a:off x="7020272" y="188640"/>
            <a:ext cx="1872208" cy="164592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3200"/>
              <a:buNone/>
            </a:pPr>
            <a:r>
              <a:rPr lang="pt-BR" sz="3200"/>
              <a:t>Exemplo de Menu</a:t>
            </a:r>
            <a:endParaRPr/>
          </a:p>
        </p:txBody>
      </p:sp>
      <p:pic>
        <p:nvPicPr>
          <p:cNvPr id="1034" name="Google Shape;1034;p146"/>
          <p:cNvPicPr preferRelativeResize="0"/>
          <p:nvPr/>
        </p:nvPicPr>
        <p:blipFill rotWithShape="1">
          <a:blip r:embed="rId3">
            <a:alphaModFix/>
          </a:blip>
          <a:srcRect b="0" l="0" r="0" t="0"/>
          <a:stretch/>
        </p:blipFill>
        <p:spPr>
          <a:xfrm>
            <a:off x="467544" y="260648"/>
            <a:ext cx="5848722" cy="6373607"/>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id="1039" name="Google Shape;1039;p147"/>
          <p:cNvPicPr preferRelativeResize="0"/>
          <p:nvPr/>
        </p:nvPicPr>
        <p:blipFill rotWithShape="1">
          <a:blip r:embed="rId3">
            <a:alphaModFix/>
          </a:blip>
          <a:srcRect b="0" l="0" r="0" t="0"/>
          <a:stretch/>
        </p:blipFill>
        <p:spPr>
          <a:xfrm>
            <a:off x="373696" y="250701"/>
            <a:ext cx="6336703" cy="3168352"/>
          </a:xfrm>
          <a:prstGeom prst="rect">
            <a:avLst/>
          </a:prstGeom>
          <a:noFill/>
          <a:ln>
            <a:noFill/>
          </a:ln>
        </p:spPr>
      </p:pic>
      <p:pic>
        <p:nvPicPr>
          <p:cNvPr id="1040" name="Google Shape;1040;p147"/>
          <p:cNvPicPr preferRelativeResize="0"/>
          <p:nvPr/>
        </p:nvPicPr>
        <p:blipFill rotWithShape="1">
          <a:blip r:embed="rId4">
            <a:alphaModFix/>
          </a:blip>
          <a:srcRect b="0" l="0" r="0" t="0"/>
          <a:stretch/>
        </p:blipFill>
        <p:spPr>
          <a:xfrm>
            <a:off x="6871717" y="188640"/>
            <a:ext cx="2236787" cy="1646237"/>
          </a:xfrm>
          <a:prstGeom prst="rect">
            <a:avLst/>
          </a:prstGeom>
          <a:noFill/>
          <a:ln>
            <a:noFill/>
          </a:ln>
        </p:spPr>
      </p:pic>
      <p:pic>
        <p:nvPicPr>
          <p:cNvPr id="1041" name="Google Shape;1041;p147"/>
          <p:cNvPicPr preferRelativeResize="0"/>
          <p:nvPr/>
        </p:nvPicPr>
        <p:blipFill rotWithShape="1">
          <a:blip r:embed="rId5">
            <a:alphaModFix/>
          </a:blip>
          <a:srcRect b="0" l="0" r="0" t="0"/>
          <a:stretch/>
        </p:blipFill>
        <p:spPr>
          <a:xfrm>
            <a:off x="1160797" y="3645024"/>
            <a:ext cx="4762500" cy="2857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48"/>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85000" lnSpcReduction="10000"/>
          </a:bodyPr>
          <a:lstStyle/>
          <a:p>
            <a:pPr indent="-228600" lvl="0" marL="274320" rtl="0" algn="just">
              <a:spcBef>
                <a:spcPts val="0"/>
              </a:spcBef>
              <a:spcAft>
                <a:spcPts val="0"/>
              </a:spcAft>
              <a:buSzPct val="100000"/>
              <a:buChar char="◼"/>
            </a:pPr>
            <a:r>
              <a:rPr lang="pt-BR"/>
              <a:t>Declarar na área pública a variável que vai receber a barra de menu:</a:t>
            </a:r>
            <a:endParaRPr/>
          </a:p>
          <a:p>
            <a:pPr indent="-228600" lvl="0" marL="274320" rtl="0" algn="just">
              <a:spcBef>
                <a:spcPts val="340"/>
              </a:spcBef>
              <a:spcAft>
                <a:spcPts val="0"/>
              </a:spcAft>
              <a:buSzPct val="100000"/>
              <a:buChar char="◼"/>
            </a:pPr>
            <a:r>
              <a:rPr lang="pt-BR"/>
              <a:t>JMenuBar barra;</a:t>
            </a:r>
            <a:endParaRPr/>
          </a:p>
          <a:p>
            <a:pPr indent="-228600" lvl="0" marL="274320" rtl="0" algn="just">
              <a:spcBef>
                <a:spcPts val="340"/>
              </a:spcBef>
              <a:spcAft>
                <a:spcPts val="0"/>
              </a:spcAft>
              <a:buSzPct val="100000"/>
              <a:buChar char="◼"/>
            </a:pPr>
            <a:r>
              <a:rPr lang="pt-BR"/>
              <a:t>Criar a barra de menus: barra = new JMenuBar();</a:t>
            </a:r>
            <a:endParaRPr/>
          </a:p>
          <a:p>
            <a:pPr indent="-228600" lvl="0" marL="274320" rtl="0" algn="just">
              <a:spcBef>
                <a:spcPts val="340"/>
              </a:spcBef>
              <a:spcAft>
                <a:spcPts val="0"/>
              </a:spcAft>
              <a:buSzPct val="100000"/>
              <a:buChar char="◼"/>
            </a:pPr>
            <a:r>
              <a:rPr lang="pt-BR"/>
              <a:t>Anexam a barra de menus à janela com uma chamada ao método setJMenuBar da classe JFrame (janela): setJMenuBar(barra);</a:t>
            </a:r>
            <a:endParaRPr/>
          </a:p>
          <a:p>
            <a:pPr indent="-228600" lvl="0" marL="274320" rtl="0" algn="just">
              <a:spcBef>
                <a:spcPts val="340"/>
              </a:spcBef>
              <a:spcAft>
                <a:spcPts val="0"/>
              </a:spcAft>
              <a:buSzPct val="100000"/>
              <a:buChar char="◼"/>
            </a:pPr>
            <a:r>
              <a:rPr lang="pt-BR"/>
              <a:t>Uma janela pode ter apenas uma barra de menus, disposta horizontalmente na parte superior da janela.</a:t>
            </a:r>
            <a:endParaRPr/>
          </a:p>
          <a:p>
            <a:pPr indent="-228600" lvl="0" marL="274320" rtl="0" algn="just">
              <a:spcBef>
                <a:spcPts val="340"/>
              </a:spcBef>
              <a:spcAft>
                <a:spcPts val="0"/>
              </a:spcAft>
              <a:buSzPct val="100000"/>
              <a:buChar char="◼"/>
            </a:pPr>
            <a:r>
              <a:rPr lang="pt-BR"/>
              <a:t>O menu Opções é criado com a seguinte instrução:</a:t>
            </a:r>
            <a:endParaRPr/>
          </a:p>
          <a:p>
            <a:pPr indent="-228600" lvl="0" marL="274320" rtl="0" algn="just">
              <a:spcBef>
                <a:spcPts val="340"/>
              </a:spcBef>
              <a:spcAft>
                <a:spcPts val="0"/>
              </a:spcAft>
              <a:buSzPct val="100000"/>
              <a:buChar char="◼"/>
            </a:pPr>
            <a:r>
              <a:rPr lang="pt-BR"/>
              <a:t>opcoes = new JMenu("Opções");</a:t>
            </a:r>
            <a:endParaRPr/>
          </a:p>
          <a:p>
            <a:pPr indent="-228600" lvl="0" marL="274320" rtl="0" algn="just">
              <a:spcBef>
                <a:spcPts val="340"/>
              </a:spcBef>
              <a:spcAft>
                <a:spcPts val="0"/>
              </a:spcAft>
              <a:buSzPct val="100000"/>
              <a:buChar char="◼"/>
            </a:pPr>
            <a:r>
              <a:rPr lang="pt-BR"/>
              <a:t>Depois é anexado a barra de menus: barra.add(opções);</a:t>
            </a:r>
            <a:endParaRPr/>
          </a:p>
          <a:p>
            <a:pPr indent="-228600" lvl="0" marL="274320" rtl="0" algn="just">
              <a:spcBef>
                <a:spcPts val="340"/>
              </a:spcBef>
              <a:spcAft>
                <a:spcPts val="0"/>
              </a:spcAft>
              <a:buSzPct val="100000"/>
              <a:buChar char="◼"/>
            </a:pPr>
            <a:r>
              <a:rPr lang="pt-BR"/>
              <a:t>Observe o o uso do método setMnemonic para definir as teclas de atalho para o menu e todos os itens do menu.</a:t>
            </a:r>
            <a:endParaRPr/>
          </a:p>
          <a:p>
            <a:pPr indent="-182880" lvl="1" marL="548640" rtl="0" algn="just">
              <a:spcBef>
                <a:spcPts val="306"/>
              </a:spcBef>
              <a:spcAft>
                <a:spcPts val="0"/>
              </a:spcAft>
              <a:buSzPct val="100000"/>
              <a:buChar char="▪"/>
            </a:pPr>
            <a:r>
              <a:rPr lang="pt-BR"/>
              <a:t>limpar.setMnemonic(KeyEvent.VK_L);</a:t>
            </a:r>
            <a:endParaRPr/>
          </a:p>
          <a:p>
            <a:pPr indent="-182880" lvl="1" marL="548640" rtl="0" algn="just">
              <a:spcBef>
                <a:spcPts val="306"/>
              </a:spcBef>
              <a:spcAft>
                <a:spcPts val="0"/>
              </a:spcAft>
              <a:buSzPct val="100000"/>
              <a:buChar char="▪"/>
            </a:pPr>
            <a:r>
              <a:rPr lang="pt-BR"/>
              <a:t>fonte.setMnemonic(KeyEvent.VK_F);</a:t>
            </a:r>
            <a:endParaRPr/>
          </a:p>
          <a:p>
            <a:pPr indent="-182880" lvl="1" marL="548640" rtl="0" algn="just">
              <a:spcBef>
                <a:spcPts val="306"/>
              </a:spcBef>
              <a:spcAft>
                <a:spcPts val="0"/>
              </a:spcAft>
              <a:buSzPct val="100000"/>
              <a:buChar char="▪"/>
            </a:pPr>
            <a:r>
              <a:rPr lang="pt-BR"/>
              <a:t>sair.setMnemonic(KeyEvent.VK_S);</a:t>
            </a:r>
            <a:endParaRPr/>
          </a:p>
        </p:txBody>
      </p:sp>
      <p:sp>
        <p:nvSpPr>
          <p:cNvPr id="1047" name="Google Shape;1047;p14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ANALISE DO CÓDIGO EXEMPLO DE MENU</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49"/>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Criar os itens do menu opções:</a:t>
            </a:r>
            <a:endParaRPr/>
          </a:p>
          <a:p>
            <a:pPr indent="-182880" lvl="1" marL="548640" rtl="0" algn="l">
              <a:spcBef>
                <a:spcPts val="360"/>
              </a:spcBef>
              <a:spcAft>
                <a:spcPts val="0"/>
              </a:spcAft>
              <a:buSzPts val="1800"/>
              <a:buChar char="▪"/>
            </a:pPr>
            <a:r>
              <a:rPr lang="pt-BR"/>
              <a:t>limpar = new JMenuItem("Limpar");</a:t>
            </a:r>
            <a:endParaRPr/>
          </a:p>
          <a:p>
            <a:pPr indent="-182880" lvl="1" marL="548640" rtl="0" algn="l">
              <a:spcBef>
                <a:spcPts val="360"/>
              </a:spcBef>
              <a:spcAft>
                <a:spcPts val="0"/>
              </a:spcAft>
              <a:buSzPts val="1800"/>
              <a:buChar char="▪"/>
            </a:pPr>
            <a:r>
              <a:rPr lang="pt-BR"/>
              <a:t>fonte = new JMenuItem("Fonte");</a:t>
            </a:r>
            <a:endParaRPr/>
          </a:p>
          <a:p>
            <a:pPr indent="-182880" lvl="1" marL="548640" rtl="0" algn="l">
              <a:spcBef>
                <a:spcPts val="360"/>
              </a:spcBef>
              <a:spcAft>
                <a:spcPts val="0"/>
              </a:spcAft>
              <a:buSzPts val="1800"/>
              <a:buChar char="▪"/>
            </a:pPr>
            <a:r>
              <a:rPr lang="pt-BR"/>
              <a:t>sair = new JMenuItem("Sair");</a:t>
            </a:r>
            <a:endParaRPr/>
          </a:p>
          <a:p>
            <a:pPr indent="-228600" lvl="0" marL="274320" rtl="0" algn="l">
              <a:spcBef>
                <a:spcPts val="400"/>
              </a:spcBef>
              <a:spcAft>
                <a:spcPts val="0"/>
              </a:spcAft>
              <a:buSzPts val="2000"/>
              <a:buChar char="◼"/>
            </a:pPr>
            <a:r>
              <a:rPr lang="pt-BR"/>
              <a:t>Declarar as variáveis que irão receber os itens do menu como JMenuItem: JMenuItem limpar, fonte, sair;</a:t>
            </a:r>
            <a:endParaRPr/>
          </a:p>
          <a:p>
            <a:pPr indent="-228600" lvl="0" marL="274320" rtl="0" algn="l">
              <a:spcBef>
                <a:spcPts val="400"/>
              </a:spcBef>
              <a:spcAft>
                <a:spcPts val="0"/>
              </a:spcAft>
              <a:buSzPts val="2000"/>
              <a:buChar char="◼"/>
            </a:pPr>
            <a:r>
              <a:rPr lang="pt-BR"/>
              <a:t>Agora vamos anexar os itens no menu opções:</a:t>
            </a:r>
            <a:endParaRPr/>
          </a:p>
          <a:p>
            <a:pPr indent="-182880" lvl="1" marL="548640" rtl="0" algn="l">
              <a:spcBef>
                <a:spcPts val="360"/>
              </a:spcBef>
              <a:spcAft>
                <a:spcPts val="0"/>
              </a:spcAft>
              <a:buSzPts val="1800"/>
              <a:buChar char="▪"/>
            </a:pPr>
            <a:r>
              <a:rPr lang="pt-BR"/>
              <a:t>opcoes.add(limpar);</a:t>
            </a:r>
            <a:endParaRPr/>
          </a:p>
          <a:p>
            <a:pPr indent="-182880" lvl="1" marL="548640" rtl="0" algn="l">
              <a:spcBef>
                <a:spcPts val="360"/>
              </a:spcBef>
              <a:spcAft>
                <a:spcPts val="0"/>
              </a:spcAft>
              <a:buSzPts val="1800"/>
              <a:buChar char="▪"/>
            </a:pPr>
            <a:r>
              <a:rPr lang="pt-BR"/>
              <a:t>opcoes.add(fonte);</a:t>
            </a:r>
            <a:endParaRPr/>
          </a:p>
          <a:p>
            <a:pPr indent="-182880" lvl="1" marL="548640" rtl="0" algn="l">
              <a:spcBef>
                <a:spcPts val="360"/>
              </a:spcBef>
              <a:spcAft>
                <a:spcPts val="0"/>
              </a:spcAft>
              <a:buSzPts val="1800"/>
              <a:buChar char="▪"/>
            </a:pPr>
            <a:r>
              <a:rPr lang="pt-BR"/>
              <a:t>opcoes.addSeparator(); //Adiciona um linha separadora no menu</a:t>
            </a:r>
            <a:endParaRPr/>
          </a:p>
          <a:p>
            <a:pPr indent="-182880" lvl="1" marL="548640" rtl="0" algn="l">
              <a:spcBef>
                <a:spcPts val="360"/>
              </a:spcBef>
              <a:spcAft>
                <a:spcPts val="0"/>
              </a:spcAft>
              <a:buSzPts val="1800"/>
              <a:buChar char="▪"/>
            </a:pPr>
            <a:r>
              <a:rPr lang="pt-BR"/>
              <a:t>opcoes.add(sair);</a:t>
            </a:r>
            <a:endParaRPr/>
          </a:p>
          <a:p>
            <a:pPr indent="-101600" lvl="0" marL="274320" rtl="0" algn="l">
              <a:spcBef>
                <a:spcPts val="400"/>
              </a:spcBef>
              <a:spcAft>
                <a:spcPts val="0"/>
              </a:spcAft>
              <a:buSzPts val="2000"/>
              <a:buNone/>
            </a:pPr>
            <a:r>
              <a:t/>
            </a:r>
            <a:endParaRPr/>
          </a:p>
        </p:txBody>
      </p:sp>
      <p:sp>
        <p:nvSpPr>
          <p:cNvPr id="1053" name="Google Shape;1053;p14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ANALISE DO CÓDIGO EXEMPLO DE MENU (CONT.)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400"/>
              <a:buChar char="◼"/>
            </a:pPr>
            <a:r>
              <a:rPr lang="pt-BR" sz="2400"/>
              <a:t>Na primeira linha criamos uma instância da classe PrimeiraJanela e a atribuímos à referência app, então acessamos o método setDefaultCloseOperation e fornecemos o valor EXIT_ON_CLOSE, que é uma das constantes da classe JFrame que define como o aplicativo vai se comportar quando o usuário tentar fechar a janela, seja clicando no botão fechar na barra de títulos ou pressionando ALT + F4.</a:t>
            </a:r>
            <a:endParaRPr/>
          </a:p>
        </p:txBody>
      </p:sp>
      <p:sp>
        <p:nvSpPr>
          <p:cNvPr id="185" name="Google Shape;185;p1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ANALISANDO APLICATIVO</a:t>
            </a:r>
            <a:r>
              <a:rPr lang="pt-BR" sz="1400"/>
              <a:t>(CONT)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50"/>
          <p:cNvSpPr txBox="1"/>
          <p:nvPr>
            <p:ph type="title"/>
          </p:nvPr>
        </p:nvSpPr>
        <p:spPr>
          <a:xfrm>
            <a:off x="7159752" y="457200"/>
            <a:ext cx="1675660"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EXEMPLO DE MENU</a:t>
            </a:r>
            <a:br>
              <a:rPr lang="pt-BR"/>
            </a:br>
            <a:br>
              <a:rPr lang="pt-BR"/>
            </a:br>
            <a:endParaRPr/>
          </a:p>
        </p:txBody>
      </p:sp>
      <p:pic>
        <p:nvPicPr>
          <p:cNvPr id="1059" name="Google Shape;1059;p150"/>
          <p:cNvPicPr preferRelativeResize="0"/>
          <p:nvPr/>
        </p:nvPicPr>
        <p:blipFill rotWithShape="1">
          <a:blip r:embed="rId3">
            <a:alphaModFix/>
          </a:blip>
          <a:srcRect b="0" l="0" r="0" t="0"/>
          <a:stretch/>
        </p:blipFill>
        <p:spPr>
          <a:xfrm>
            <a:off x="340965" y="260648"/>
            <a:ext cx="6391275" cy="626469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51"/>
          <p:cNvSpPr txBox="1"/>
          <p:nvPr>
            <p:ph type="title"/>
          </p:nvPr>
        </p:nvSpPr>
        <p:spPr>
          <a:xfrm>
            <a:off x="7159752" y="457200"/>
            <a:ext cx="1675660"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EXEMPLO DE MNEU</a:t>
            </a:r>
            <a:br>
              <a:rPr lang="pt-BR"/>
            </a:br>
            <a:r>
              <a:rPr lang="pt-BR" sz="1100"/>
              <a:t>(CONT.)</a:t>
            </a:r>
            <a:br>
              <a:rPr lang="pt-BR" sz="1100"/>
            </a:br>
            <a:br>
              <a:rPr lang="pt-BR" sz="1100"/>
            </a:br>
            <a:br>
              <a:rPr lang="pt-BR" sz="1100"/>
            </a:br>
            <a:endParaRPr sz="1100"/>
          </a:p>
        </p:txBody>
      </p:sp>
      <p:pic>
        <p:nvPicPr>
          <p:cNvPr id="1065" name="Google Shape;1065;p151"/>
          <p:cNvPicPr preferRelativeResize="0"/>
          <p:nvPr/>
        </p:nvPicPr>
        <p:blipFill rotWithShape="1">
          <a:blip r:embed="rId3">
            <a:alphaModFix/>
          </a:blip>
          <a:srcRect b="0" l="0" r="0" t="0"/>
          <a:stretch/>
        </p:blipFill>
        <p:spPr>
          <a:xfrm>
            <a:off x="467544" y="188640"/>
            <a:ext cx="6336704" cy="4896544"/>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5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EXECUTANDO EXEMPLO DE MENU</a:t>
            </a:r>
            <a:endParaRPr/>
          </a:p>
        </p:txBody>
      </p:sp>
      <p:pic>
        <p:nvPicPr>
          <p:cNvPr id="1071" name="Google Shape;1071;p152"/>
          <p:cNvPicPr preferRelativeResize="0"/>
          <p:nvPr/>
        </p:nvPicPr>
        <p:blipFill rotWithShape="1">
          <a:blip r:embed="rId3">
            <a:alphaModFix/>
          </a:blip>
          <a:srcRect b="0" l="0" r="0" t="0"/>
          <a:stretch/>
        </p:blipFill>
        <p:spPr>
          <a:xfrm>
            <a:off x="1763688" y="2636912"/>
            <a:ext cx="4762500" cy="28575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53"/>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As variáveis que no aplicativo anterior foram declaradas como JMenuItem,para que possam ser anexado a submenus elas terão que mudar de classe e passar a ser da classe JMenu. Veja: JMenu opcões,fonte,cor;</a:t>
            </a:r>
            <a:endParaRPr/>
          </a:p>
        </p:txBody>
      </p:sp>
      <p:sp>
        <p:nvSpPr>
          <p:cNvPr id="1077" name="Google Shape;1077;p15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ANALISE DO APLICATIVO</a:t>
            </a:r>
            <a:endParaRPr/>
          </a:p>
        </p:txBody>
      </p:sp>
      <p:pic>
        <p:nvPicPr>
          <p:cNvPr id="1078" name="Google Shape;1078;p153"/>
          <p:cNvPicPr preferRelativeResize="0"/>
          <p:nvPr/>
        </p:nvPicPr>
        <p:blipFill rotWithShape="1">
          <a:blip r:embed="rId3">
            <a:alphaModFix/>
          </a:blip>
          <a:srcRect b="0" l="0" r="0" t="0"/>
          <a:stretch/>
        </p:blipFill>
        <p:spPr>
          <a:xfrm>
            <a:off x="683568" y="3304286"/>
            <a:ext cx="2947046" cy="1981688"/>
          </a:xfrm>
          <a:prstGeom prst="rect">
            <a:avLst/>
          </a:prstGeom>
          <a:noFill/>
          <a:ln>
            <a:noFill/>
          </a:ln>
        </p:spPr>
      </p:pic>
      <p:sp>
        <p:nvSpPr>
          <p:cNvPr id="1079" name="Google Shape;1079;p153"/>
          <p:cNvSpPr txBox="1"/>
          <p:nvPr/>
        </p:nvSpPr>
        <p:spPr>
          <a:xfrm>
            <a:off x="4571630" y="3140968"/>
            <a:ext cx="3456754"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pt-BR" sz="1800" u="none" cap="none" strike="noStrike">
                <a:solidFill>
                  <a:schemeClr val="dk1"/>
                </a:solidFill>
                <a:latin typeface="Libre Franklin Medium"/>
                <a:ea typeface="Libre Franklin Medium"/>
                <a:cs typeface="Libre Franklin Medium"/>
                <a:sym typeface="Libre Franklin Medium"/>
              </a:rPr>
              <a:t>Observe como o item Fonte do menu Opções tem uma seta para a direita, indicando que tem nesse item três submenus, Cor, Estilo e Tamanho. O item Cor também possui uma seta para direita, indicando que nesse item</a:t>
            </a:r>
            <a:endParaRPr/>
          </a:p>
          <a:p>
            <a:pPr indent="0" lvl="0" marL="0" marR="0" rtl="0" algn="just">
              <a:spcBef>
                <a:spcPts val="0"/>
              </a:spcBef>
              <a:spcAft>
                <a:spcPts val="0"/>
              </a:spcAft>
              <a:buNone/>
            </a:pPr>
            <a:r>
              <a:rPr b="0" i="0" lang="pt-BR" sz="1800" u="none" cap="none" strike="noStrike">
                <a:solidFill>
                  <a:schemeClr val="dk1"/>
                </a:solidFill>
                <a:latin typeface="Libre Franklin Medium"/>
                <a:ea typeface="Libre Franklin Medium"/>
                <a:cs typeface="Libre Franklin Medium"/>
                <a:sym typeface="Libre Franklin Medium"/>
              </a:rPr>
              <a:t>possui, cinco subitens.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54"/>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77500" lnSpcReduction="20000"/>
          </a:bodyPr>
          <a:lstStyle/>
          <a:p>
            <a:pPr indent="-228631" lvl="0" marL="274320" rtl="0" algn="just">
              <a:spcBef>
                <a:spcPts val="0"/>
              </a:spcBef>
              <a:spcAft>
                <a:spcPts val="0"/>
              </a:spcAft>
              <a:buSzPct val="100000"/>
              <a:buFont typeface="Noto Sans Symbols"/>
              <a:buChar char="▪"/>
            </a:pPr>
            <a:r>
              <a:rPr lang="pt-BR" sz="2300"/>
              <a:t>Agora vamos criar o item fonte e cor como JMenu, e os itens azul, verde, vermelho, amarelo e preto serão criados como JMenuItem, vai indicar que o JMenuItem é um item do JMenu do item Cor.</a:t>
            </a:r>
            <a:endParaRPr/>
          </a:p>
          <a:p>
            <a:pPr indent="0" lvl="1" marL="320040" rtl="0" algn="l">
              <a:spcBef>
                <a:spcPts val="279"/>
              </a:spcBef>
              <a:spcAft>
                <a:spcPts val="0"/>
              </a:spcAft>
              <a:buSzPct val="100000"/>
              <a:buNone/>
            </a:pPr>
            <a:r>
              <a:rPr lang="pt-BR"/>
              <a:t>fonte = new JMenu("Fonte");</a:t>
            </a:r>
            <a:endParaRPr/>
          </a:p>
          <a:p>
            <a:pPr indent="0" lvl="1" marL="320040" rtl="0" algn="l">
              <a:spcBef>
                <a:spcPts val="279"/>
              </a:spcBef>
              <a:spcAft>
                <a:spcPts val="0"/>
              </a:spcAft>
              <a:buSzPct val="100000"/>
              <a:buNone/>
            </a:pPr>
            <a:r>
              <a:rPr lang="pt-BR"/>
              <a:t>cor = new JMenu("Cor");</a:t>
            </a:r>
            <a:endParaRPr/>
          </a:p>
          <a:p>
            <a:pPr indent="0" lvl="1" marL="320040" rtl="0" algn="l">
              <a:spcBef>
                <a:spcPts val="279"/>
              </a:spcBef>
              <a:spcAft>
                <a:spcPts val="0"/>
              </a:spcAft>
              <a:buSzPct val="100000"/>
              <a:buNone/>
            </a:pPr>
            <a:r>
              <a:rPr lang="pt-BR"/>
              <a:t>azul = new JMenuItem("Azul");</a:t>
            </a:r>
            <a:endParaRPr/>
          </a:p>
          <a:p>
            <a:pPr indent="0" lvl="1" marL="320040" rtl="0" algn="l">
              <a:spcBef>
                <a:spcPts val="279"/>
              </a:spcBef>
              <a:spcAft>
                <a:spcPts val="0"/>
              </a:spcAft>
              <a:buSzPct val="100000"/>
              <a:buNone/>
            </a:pPr>
            <a:r>
              <a:rPr lang="pt-BR"/>
              <a:t>verde = new JMenuItem("Verde");</a:t>
            </a:r>
            <a:endParaRPr/>
          </a:p>
          <a:p>
            <a:pPr indent="0" lvl="1" marL="320040" rtl="0" algn="l">
              <a:spcBef>
                <a:spcPts val="279"/>
              </a:spcBef>
              <a:spcAft>
                <a:spcPts val="0"/>
              </a:spcAft>
              <a:buSzPct val="100000"/>
              <a:buNone/>
            </a:pPr>
            <a:r>
              <a:rPr lang="pt-BR"/>
              <a:t>vermelho = new JMenuItem("Vermelho");</a:t>
            </a:r>
            <a:endParaRPr/>
          </a:p>
          <a:p>
            <a:pPr indent="0" lvl="1" marL="320040" rtl="0" algn="l">
              <a:spcBef>
                <a:spcPts val="279"/>
              </a:spcBef>
              <a:spcAft>
                <a:spcPts val="0"/>
              </a:spcAft>
              <a:buSzPct val="100000"/>
              <a:buNone/>
            </a:pPr>
            <a:r>
              <a:rPr lang="pt-BR"/>
              <a:t>amarelo = new JMenuItem("Amarelo");</a:t>
            </a:r>
            <a:endParaRPr/>
          </a:p>
          <a:p>
            <a:pPr indent="0" lvl="1" marL="320040" rtl="0" algn="l">
              <a:spcBef>
                <a:spcPts val="279"/>
              </a:spcBef>
              <a:spcAft>
                <a:spcPts val="0"/>
              </a:spcAft>
              <a:buSzPct val="100000"/>
              <a:buNone/>
            </a:pPr>
            <a:r>
              <a:rPr lang="pt-BR"/>
              <a:t>preto = new JMenuItem("Preto");</a:t>
            </a:r>
            <a:endParaRPr/>
          </a:p>
          <a:p>
            <a:pPr indent="0" lvl="1" marL="320040" rtl="0" algn="l">
              <a:spcBef>
                <a:spcPts val="279"/>
              </a:spcBef>
              <a:spcAft>
                <a:spcPts val="0"/>
              </a:spcAft>
              <a:buSzPct val="100000"/>
              <a:buNone/>
            </a:pPr>
            <a:r>
              <a:rPr lang="pt-BR"/>
              <a:t>estilo = new JMenuItem("Estilo");</a:t>
            </a:r>
            <a:endParaRPr/>
          </a:p>
          <a:p>
            <a:pPr indent="0" lvl="1" marL="320040" rtl="0" algn="l">
              <a:spcBef>
                <a:spcPts val="279"/>
              </a:spcBef>
              <a:spcAft>
                <a:spcPts val="0"/>
              </a:spcAft>
              <a:buSzPct val="100000"/>
              <a:buNone/>
            </a:pPr>
            <a:r>
              <a:rPr lang="pt-BR"/>
              <a:t>tamanho = new JMenuItem("Tamanho");</a:t>
            </a:r>
            <a:endParaRPr/>
          </a:p>
          <a:p>
            <a:pPr indent="0" lvl="1" marL="320040" rtl="0" algn="l">
              <a:spcBef>
                <a:spcPts val="279"/>
              </a:spcBef>
              <a:spcAft>
                <a:spcPts val="0"/>
              </a:spcAft>
              <a:buSzPct val="100000"/>
              <a:buNone/>
            </a:pPr>
            <a:r>
              <a:t/>
            </a:r>
            <a:endParaRPr/>
          </a:p>
          <a:p>
            <a:pPr indent="-228631" lvl="0" marL="274320" rtl="0" algn="l">
              <a:spcBef>
                <a:spcPts val="356"/>
              </a:spcBef>
              <a:spcAft>
                <a:spcPts val="0"/>
              </a:spcAft>
              <a:buSzPct val="100000"/>
              <a:buChar char="◼"/>
            </a:pPr>
            <a:r>
              <a:rPr lang="pt-BR" sz="2300"/>
              <a:t>Agora vamos anexar os itens cor, estilo e tamanho no item fonte:</a:t>
            </a:r>
            <a:endParaRPr/>
          </a:p>
          <a:p>
            <a:pPr indent="0" lvl="1" marL="320040" rtl="0" algn="l">
              <a:spcBef>
                <a:spcPts val="356"/>
              </a:spcBef>
              <a:spcAft>
                <a:spcPts val="0"/>
              </a:spcAft>
              <a:buSzPct val="100000"/>
              <a:buNone/>
            </a:pPr>
            <a:r>
              <a:rPr lang="pt-BR" sz="2300"/>
              <a:t>fonte.add(cor); fonte.add(estilo); fonte.add(tamanho);</a:t>
            </a:r>
            <a:endParaRPr/>
          </a:p>
          <a:p>
            <a:pPr indent="0" lvl="1" marL="320040" rtl="0" algn="l">
              <a:spcBef>
                <a:spcPts val="356"/>
              </a:spcBef>
              <a:spcAft>
                <a:spcPts val="0"/>
              </a:spcAft>
              <a:buSzPct val="100000"/>
              <a:buNone/>
            </a:pPr>
            <a:r>
              <a:t/>
            </a:r>
            <a:endParaRPr sz="2300"/>
          </a:p>
          <a:p>
            <a:pPr indent="-228631" lvl="0" marL="274320" rtl="0" algn="l">
              <a:spcBef>
                <a:spcPts val="356"/>
              </a:spcBef>
              <a:spcAft>
                <a:spcPts val="0"/>
              </a:spcAft>
              <a:buSzPct val="100000"/>
              <a:buChar char="◼"/>
            </a:pPr>
            <a:r>
              <a:rPr lang="pt-BR" sz="2300"/>
              <a:t>E finalmente anexar as cores dentro do item cor:</a:t>
            </a:r>
            <a:endParaRPr/>
          </a:p>
          <a:p>
            <a:pPr indent="0" lvl="1" marL="320040" rtl="0" algn="l">
              <a:spcBef>
                <a:spcPts val="279"/>
              </a:spcBef>
              <a:spcAft>
                <a:spcPts val="0"/>
              </a:spcAft>
              <a:buSzPct val="100000"/>
              <a:buNone/>
            </a:pPr>
            <a:r>
              <a:rPr lang="pt-BR"/>
              <a:t>cor.add(azul); cor.add(verde); cor.add(vermelho);</a:t>
            </a:r>
            <a:endParaRPr/>
          </a:p>
          <a:p>
            <a:pPr indent="0" lvl="1" marL="320040" rtl="0" algn="l">
              <a:spcBef>
                <a:spcPts val="279"/>
              </a:spcBef>
              <a:spcAft>
                <a:spcPts val="0"/>
              </a:spcAft>
              <a:buSzPct val="100000"/>
              <a:buNone/>
            </a:pPr>
            <a:r>
              <a:rPr lang="pt-BR"/>
              <a:t>cor.add(amarelo); cor.add(preto);</a:t>
            </a:r>
            <a:endParaRPr/>
          </a:p>
        </p:txBody>
      </p:sp>
      <p:sp>
        <p:nvSpPr>
          <p:cNvPr id="1085" name="Google Shape;1085;p15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a:t>
            </a:r>
            <a:r>
              <a:rPr lang="pt-BR" sz="1800"/>
              <a:t>(CONT.)</a:t>
            </a:r>
            <a:endParaRPr/>
          </a:p>
        </p:txBody>
      </p:sp>
      <p:pic>
        <p:nvPicPr>
          <p:cNvPr id="1086" name="Google Shape;1086;p154"/>
          <p:cNvPicPr preferRelativeResize="0"/>
          <p:nvPr/>
        </p:nvPicPr>
        <p:blipFill rotWithShape="1">
          <a:blip r:embed="rId3">
            <a:alphaModFix/>
          </a:blip>
          <a:srcRect b="0" l="0" r="0" t="0"/>
          <a:stretch/>
        </p:blipFill>
        <p:spPr>
          <a:xfrm>
            <a:off x="5168601" y="2420888"/>
            <a:ext cx="3606768" cy="215826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55"/>
          <p:cNvSpPr txBox="1"/>
          <p:nvPr>
            <p:ph idx="1" type="body"/>
          </p:nvPr>
        </p:nvSpPr>
        <p:spPr>
          <a:xfrm>
            <a:off x="609600" y="304800"/>
            <a:ext cx="5867400" cy="5853113"/>
          </a:xfrm>
          <a:prstGeom prst="rect">
            <a:avLst/>
          </a:prstGeom>
          <a:noFill/>
          <a:ln>
            <a:noFill/>
          </a:ln>
        </p:spPr>
        <p:txBody>
          <a:bodyPr anchorCtr="0" anchor="t" bIns="45700" lIns="91425" spcFirstLastPara="1" rIns="91425" wrap="square" tIns="45700">
            <a:noAutofit/>
          </a:bodyPr>
          <a:lstStyle/>
          <a:p>
            <a:pPr indent="-228600" lvl="0" marL="274320" rtl="0" algn="just">
              <a:spcBef>
                <a:spcPts val="0"/>
              </a:spcBef>
              <a:spcAft>
                <a:spcPts val="0"/>
              </a:spcAft>
              <a:buSzPts val="2200"/>
              <a:buFont typeface="Noto Sans Symbols"/>
              <a:buChar char="▪"/>
            </a:pPr>
            <a:r>
              <a:rPr lang="pt-BR" sz="2200"/>
              <a:t>Neste tópico irei mostrar a técnica que usa as caixas de seleção nos itens do menu. A vantagem de usar caixas de seleção como itens de menu é que você pode marcar e desmarcar itens sem a exigência de que no mínimo um</a:t>
            </a:r>
            <a:endParaRPr/>
          </a:p>
          <a:p>
            <a:pPr indent="0" lvl="1" marL="320040" rtl="0" algn="just">
              <a:spcBef>
                <a:spcPts val="0"/>
              </a:spcBef>
              <a:spcAft>
                <a:spcPts val="0"/>
              </a:spcAft>
              <a:buSzPts val="2200"/>
              <a:buNone/>
            </a:pPr>
            <a:r>
              <a:rPr lang="pt-BR" sz="2200"/>
              <a:t>dos itens esteja selecionado.</a:t>
            </a:r>
            <a:endParaRPr/>
          </a:p>
          <a:p>
            <a:pPr indent="0" lvl="1" marL="320040" rtl="0" algn="just">
              <a:spcBef>
                <a:spcPts val="0"/>
              </a:spcBef>
              <a:spcAft>
                <a:spcPts val="0"/>
              </a:spcAft>
              <a:buSzPts val="2200"/>
              <a:buNone/>
            </a:pPr>
            <a:r>
              <a:rPr lang="pt-BR" sz="2200"/>
              <a:t>Caixas de seleção como itens do menu são criadas como instâncias da classe</a:t>
            </a:r>
            <a:endParaRPr/>
          </a:p>
          <a:p>
            <a:pPr indent="0" lvl="1" marL="320040" rtl="0" algn="just">
              <a:spcBef>
                <a:spcPts val="0"/>
              </a:spcBef>
              <a:spcAft>
                <a:spcPts val="0"/>
              </a:spcAft>
              <a:buSzPts val="2200"/>
              <a:buNone/>
            </a:pPr>
            <a:r>
              <a:rPr lang="pt-BR" sz="2200"/>
              <a:t>JCheckBoxMenuItem. As propriedades, métodos e eventos dessa classe são semelhantes aos da classe JCheckBox, de modo que você não terá nenhuma</a:t>
            </a:r>
            <a:endParaRPr/>
          </a:p>
          <a:p>
            <a:pPr indent="0" lvl="1" marL="320040" rtl="0" algn="just">
              <a:spcBef>
                <a:spcPts val="0"/>
              </a:spcBef>
              <a:spcAft>
                <a:spcPts val="0"/>
              </a:spcAft>
              <a:buSzPts val="2200"/>
              <a:buNone/>
            </a:pPr>
            <a:r>
              <a:rPr lang="pt-BR" sz="2200"/>
              <a:t>dificuldade em usá-la em seus aplicativos.</a:t>
            </a:r>
            <a:endParaRPr/>
          </a:p>
          <a:p>
            <a:pPr indent="0" lvl="1" marL="320040" rtl="0" algn="just">
              <a:spcBef>
                <a:spcPts val="0"/>
              </a:spcBef>
              <a:spcAft>
                <a:spcPts val="0"/>
              </a:spcAft>
              <a:buSzPts val="2200"/>
              <a:buNone/>
            </a:pPr>
            <a:r>
              <a:rPr lang="pt-BR" sz="2200"/>
              <a:t>A listagem seguinte mostra como podemos criar as caixas de seleção, onde todas podem ser selecionadas:</a:t>
            </a:r>
            <a:endParaRPr/>
          </a:p>
        </p:txBody>
      </p:sp>
      <p:sp>
        <p:nvSpPr>
          <p:cNvPr id="1092" name="Google Shape;1092;p155"/>
          <p:cNvSpPr txBox="1"/>
          <p:nvPr>
            <p:ph type="title"/>
          </p:nvPr>
        </p:nvSpPr>
        <p:spPr>
          <a:xfrm>
            <a:off x="7061216" y="188640"/>
            <a:ext cx="1872208" cy="26921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COMO USAR CAIXA DE SELEÇÃO COMO ITENS DO MENU JCHECKBOXMENUITEM</a:t>
            </a:r>
            <a:br>
              <a:rPr lang="pt-BR"/>
            </a:br>
            <a:br>
              <a:rPr lang="pt-BR" sz="1100"/>
            </a:br>
            <a:endParaRPr sz="11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56"/>
          <p:cNvSpPr txBox="1"/>
          <p:nvPr>
            <p:ph type="title"/>
          </p:nvPr>
        </p:nvSpPr>
        <p:spPr>
          <a:xfrm>
            <a:off x="7164288" y="212597"/>
            <a:ext cx="1728192" cy="2969496"/>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COMO USAR CAIXA DE SELEÇÃO COMO ITENS DO MENU JCHECKBOXMENUITEM</a:t>
            </a:r>
            <a:br>
              <a:rPr lang="pt-BR"/>
            </a:br>
            <a:endParaRPr/>
          </a:p>
        </p:txBody>
      </p:sp>
      <p:pic>
        <p:nvPicPr>
          <p:cNvPr id="1098" name="Google Shape;1098;p156"/>
          <p:cNvPicPr preferRelativeResize="0"/>
          <p:nvPr/>
        </p:nvPicPr>
        <p:blipFill rotWithShape="1">
          <a:blip r:embed="rId3">
            <a:alphaModFix/>
          </a:blip>
          <a:srcRect b="0" l="0" r="0" t="0"/>
          <a:stretch/>
        </p:blipFill>
        <p:spPr>
          <a:xfrm>
            <a:off x="179512" y="184872"/>
            <a:ext cx="6633318" cy="648072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57"/>
          <p:cNvSpPr txBox="1"/>
          <p:nvPr>
            <p:ph type="title"/>
          </p:nvPr>
        </p:nvSpPr>
        <p:spPr>
          <a:xfrm>
            <a:off x="7164288" y="250768"/>
            <a:ext cx="1675660" cy="280831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COMO SAR CAIXA DE SELEÇÃO COMO ITENS DO MENU JCHECKBOXMENUITEM</a:t>
            </a:r>
            <a:br>
              <a:rPr lang="pt-BR"/>
            </a:br>
            <a:endParaRPr/>
          </a:p>
        </p:txBody>
      </p:sp>
      <p:pic>
        <p:nvPicPr>
          <p:cNvPr id="1104" name="Google Shape;1104;p157"/>
          <p:cNvPicPr preferRelativeResize="0"/>
          <p:nvPr/>
        </p:nvPicPr>
        <p:blipFill rotWithShape="1">
          <a:blip r:embed="rId3">
            <a:alphaModFix/>
          </a:blip>
          <a:srcRect b="0" l="0" r="0" t="0"/>
          <a:stretch/>
        </p:blipFill>
        <p:spPr>
          <a:xfrm>
            <a:off x="179512" y="188640"/>
            <a:ext cx="6624736" cy="648072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58"/>
          <p:cNvSpPr txBox="1"/>
          <p:nvPr>
            <p:ph type="title"/>
          </p:nvPr>
        </p:nvSpPr>
        <p:spPr>
          <a:xfrm>
            <a:off x="7160520" y="185462"/>
            <a:ext cx="1675660" cy="2612634"/>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COMO SAR CAIXA DE SELEÇÃO COMO ITENS DO MENU JCHECKBOXMENUITEM</a:t>
            </a:r>
            <a:endParaRPr/>
          </a:p>
        </p:txBody>
      </p:sp>
      <p:pic>
        <p:nvPicPr>
          <p:cNvPr id="1110" name="Google Shape;1110;p158"/>
          <p:cNvPicPr preferRelativeResize="0"/>
          <p:nvPr/>
        </p:nvPicPr>
        <p:blipFill rotWithShape="1">
          <a:blip r:embed="rId3">
            <a:alphaModFix/>
          </a:blip>
          <a:srcRect b="0" l="0" r="0" t="0"/>
          <a:stretch/>
        </p:blipFill>
        <p:spPr>
          <a:xfrm>
            <a:off x="193160" y="185462"/>
            <a:ext cx="6624736" cy="2955506"/>
          </a:xfrm>
          <a:prstGeom prst="rect">
            <a:avLst/>
          </a:prstGeom>
          <a:noFill/>
          <a:ln>
            <a:noFill/>
          </a:ln>
        </p:spPr>
      </p:pic>
      <p:pic>
        <p:nvPicPr>
          <p:cNvPr id="1111" name="Google Shape;1111;p158"/>
          <p:cNvPicPr preferRelativeResize="0"/>
          <p:nvPr/>
        </p:nvPicPr>
        <p:blipFill rotWithShape="1">
          <a:blip r:embed="rId4">
            <a:alphaModFix/>
          </a:blip>
          <a:srcRect b="0" l="0" r="0" t="0"/>
          <a:stretch/>
        </p:blipFill>
        <p:spPr>
          <a:xfrm>
            <a:off x="1331640" y="3518154"/>
            <a:ext cx="4762500" cy="2857500"/>
          </a:xfrm>
          <a:prstGeom prst="rect">
            <a:avLst/>
          </a:prstGeom>
          <a:noFill/>
          <a:ln>
            <a:noFill/>
          </a:ln>
        </p:spPr>
      </p:pic>
      <p:pic>
        <p:nvPicPr>
          <p:cNvPr id="1112" name="Google Shape;1112;p158"/>
          <p:cNvPicPr preferRelativeResize="0"/>
          <p:nvPr/>
        </p:nvPicPr>
        <p:blipFill rotWithShape="1">
          <a:blip r:embed="rId5">
            <a:alphaModFix/>
          </a:blip>
          <a:srcRect b="0" l="0" r="0" t="0"/>
          <a:stretch/>
        </p:blipFill>
        <p:spPr>
          <a:xfrm>
            <a:off x="1590267" y="3673330"/>
            <a:ext cx="4245246" cy="25471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2"/>
                                        </p:tgtEl>
                                        <p:attrNameLst>
                                          <p:attrName>style.visibility</p:attrName>
                                        </p:attrNameLst>
                                      </p:cBhvr>
                                      <p:to>
                                        <p:strVal val="visible"/>
                                      </p:to>
                                    </p:set>
                                    <p:anim calcmode="lin" valueType="num">
                                      <p:cBhvr additive="base">
                                        <p:cTn dur="500"/>
                                        <p:tgtEl>
                                          <p:spTgt spid="11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112"/>
                                        </p:tgtEl>
                                        <p:attrNameLst>
                                          <p:attrName>ppt_y</p:attrName>
                                        </p:attrNameLst>
                                      </p:cBhvr>
                                      <p:tavLst>
                                        <p:tav fmla="" tm="0">
                                          <p:val>
                                            <p:strVal val="#ppt_y"/>
                                          </p:val>
                                        </p:tav>
                                        <p:tav fmla="" tm="100000">
                                          <p:val>
                                            <p:strVal val="#ppt_y+1"/>
                                          </p:val>
                                        </p:tav>
                                      </p:tavLst>
                                    </p:anim>
                                    <p:set>
                                      <p:cBhvr>
                                        <p:cTn dur="1" fill="hold">
                                          <p:stCondLst>
                                            <p:cond delay="500"/>
                                          </p:stCondLst>
                                        </p:cTn>
                                        <p:tgtEl>
                                          <p:spTgt spid="11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1"/>
                                        </p:tgtEl>
                                        <p:attrNameLst>
                                          <p:attrName>style.visibility</p:attrName>
                                        </p:attrNameLst>
                                      </p:cBhvr>
                                      <p:to>
                                        <p:strVal val="visible"/>
                                      </p:to>
                                    </p:set>
                                    <p:anim calcmode="lin" valueType="num">
                                      <p:cBhvr additive="base">
                                        <p:cTn dur="500"/>
                                        <p:tgtEl>
                                          <p:spTgt spid="11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59"/>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Declarar as variáveis que vão receber as caixas de seleção:</a:t>
            </a:r>
            <a:endParaRPr/>
          </a:p>
          <a:p>
            <a:pPr indent="-182880" lvl="1" marL="548640" rtl="0" algn="just">
              <a:spcBef>
                <a:spcPts val="360"/>
              </a:spcBef>
              <a:spcAft>
                <a:spcPts val="0"/>
              </a:spcAft>
              <a:buSzPts val="1800"/>
              <a:buChar char="▪"/>
            </a:pPr>
            <a:r>
              <a:rPr lang="pt-BR"/>
              <a:t>JCheckBoxMenuItem normal, negrito, italico, negritoitalico;</a:t>
            </a:r>
            <a:endParaRPr/>
          </a:p>
          <a:p>
            <a:pPr indent="-228600" lvl="0" marL="274320" rtl="0" algn="l">
              <a:spcBef>
                <a:spcPts val="400"/>
              </a:spcBef>
              <a:spcAft>
                <a:spcPts val="0"/>
              </a:spcAft>
              <a:buSzPts val="2000"/>
              <a:buChar char="◼"/>
            </a:pPr>
            <a:r>
              <a:rPr lang="pt-BR"/>
              <a:t>Anexar os estilos as caixas de seleção:</a:t>
            </a:r>
            <a:endParaRPr/>
          </a:p>
          <a:p>
            <a:pPr indent="0" lvl="1" marL="320040" rtl="0" algn="l">
              <a:spcBef>
                <a:spcPts val="360"/>
              </a:spcBef>
              <a:spcAft>
                <a:spcPts val="0"/>
              </a:spcAft>
              <a:buSzPts val="1800"/>
              <a:buNone/>
            </a:pPr>
            <a:r>
              <a:rPr lang="pt-BR"/>
              <a:t>normal = new JCheckBoxMenuItem("Normal");</a:t>
            </a:r>
            <a:endParaRPr/>
          </a:p>
          <a:p>
            <a:pPr indent="0" lvl="1" marL="320040" rtl="0" algn="l">
              <a:spcBef>
                <a:spcPts val="360"/>
              </a:spcBef>
              <a:spcAft>
                <a:spcPts val="0"/>
              </a:spcAft>
              <a:buSzPts val="1800"/>
              <a:buNone/>
            </a:pPr>
            <a:r>
              <a:rPr lang="pt-BR"/>
              <a:t>negrito = new JCheckBoxMenuItem("Negrito");</a:t>
            </a:r>
            <a:endParaRPr/>
          </a:p>
          <a:p>
            <a:pPr indent="0" lvl="1" marL="320040" rtl="0" algn="l">
              <a:spcBef>
                <a:spcPts val="360"/>
              </a:spcBef>
              <a:spcAft>
                <a:spcPts val="0"/>
              </a:spcAft>
              <a:buSzPts val="1800"/>
              <a:buNone/>
            </a:pPr>
            <a:r>
              <a:rPr lang="pt-BR"/>
              <a:t>italico = new JCheckBoxMenuItem("Itálico");</a:t>
            </a:r>
            <a:endParaRPr/>
          </a:p>
          <a:p>
            <a:pPr indent="0" lvl="1" marL="320040" rtl="0" algn="l">
              <a:spcBef>
                <a:spcPts val="360"/>
              </a:spcBef>
              <a:spcAft>
                <a:spcPts val="0"/>
              </a:spcAft>
              <a:buSzPts val="1800"/>
              <a:buNone/>
            </a:pPr>
            <a:r>
              <a:rPr lang="pt-BR"/>
              <a:t>negritoitalico = new JCheckBoxMenuItem("Negrito e Itálico");</a:t>
            </a:r>
            <a:endParaRPr/>
          </a:p>
          <a:p>
            <a:pPr indent="-228600" lvl="0" marL="274320" rtl="0" algn="l">
              <a:spcBef>
                <a:spcPts val="400"/>
              </a:spcBef>
              <a:spcAft>
                <a:spcPts val="0"/>
              </a:spcAft>
              <a:buSzPts val="2000"/>
              <a:buChar char="◼"/>
            </a:pPr>
            <a:r>
              <a:rPr lang="pt-BR"/>
              <a:t>Definir as teclas de atalho:</a:t>
            </a:r>
            <a:endParaRPr/>
          </a:p>
          <a:p>
            <a:pPr indent="0" lvl="1" marL="320040" rtl="0" algn="l">
              <a:spcBef>
                <a:spcPts val="360"/>
              </a:spcBef>
              <a:spcAft>
                <a:spcPts val="0"/>
              </a:spcAft>
              <a:buSzPts val="1800"/>
              <a:buNone/>
            </a:pPr>
            <a:r>
              <a:rPr lang="pt-BR"/>
              <a:t>normal.setMnemonic(KeyEvent.VK_M);</a:t>
            </a:r>
            <a:endParaRPr/>
          </a:p>
          <a:p>
            <a:pPr indent="0" lvl="1" marL="320040" rtl="0" algn="l">
              <a:spcBef>
                <a:spcPts val="360"/>
              </a:spcBef>
              <a:spcAft>
                <a:spcPts val="0"/>
              </a:spcAft>
              <a:buSzPts val="1800"/>
              <a:buNone/>
            </a:pPr>
            <a:r>
              <a:rPr lang="pt-BR"/>
              <a:t>negrito.setMnemonic(KeyEvent.VK_N);</a:t>
            </a:r>
            <a:endParaRPr/>
          </a:p>
          <a:p>
            <a:pPr indent="0" lvl="1" marL="320040" rtl="0" algn="l">
              <a:spcBef>
                <a:spcPts val="360"/>
              </a:spcBef>
              <a:spcAft>
                <a:spcPts val="0"/>
              </a:spcAft>
              <a:buSzPts val="1800"/>
              <a:buNone/>
            </a:pPr>
            <a:r>
              <a:rPr lang="pt-BR"/>
              <a:t>italico.setMnemonic(KeyEvent.VK_I);</a:t>
            </a:r>
            <a:endParaRPr/>
          </a:p>
          <a:p>
            <a:pPr indent="0" lvl="1" marL="320040" rtl="0" algn="l">
              <a:spcBef>
                <a:spcPts val="360"/>
              </a:spcBef>
              <a:spcAft>
                <a:spcPts val="0"/>
              </a:spcAft>
              <a:buSzPts val="1800"/>
              <a:buNone/>
            </a:pPr>
            <a:r>
              <a:rPr lang="pt-BR"/>
              <a:t>negritoitalico.setMnemonic(KeyEvent.VK_C);</a:t>
            </a:r>
            <a:endParaRPr/>
          </a:p>
        </p:txBody>
      </p:sp>
      <p:sp>
        <p:nvSpPr>
          <p:cNvPr id="1118" name="Google Shape;1118;p15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6"/>
          <p:cNvSpPr txBox="1"/>
          <p:nvPr>
            <p:ph idx="1" type="body"/>
          </p:nvPr>
        </p:nvSpPr>
        <p:spPr>
          <a:xfrm>
            <a:off x="380999" y="1719071"/>
            <a:ext cx="8407893" cy="629809"/>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Método: setExtendedState(MAXIMIZED_BOTH);</a:t>
            </a:r>
            <a:endParaRPr/>
          </a:p>
        </p:txBody>
      </p:sp>
      <p:sp>
        <p:nvSpPr>
          <p:cNvPr id="191" name="Google Shape;191;p1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JANELA MAXIMIZADA</a:t>
            </a:r>
            <a:endParaRPr/>
          </a:p>
        </p:txBody>
      </p:sp>
      <p:pic>
        <p:nvPicPr>
          <p:cNvPr id="192" name="Google Shape;192;p16"/>
          <p:cNvPicPr preferRelativeResize="0"/>
          <p:nvPr/>
        </p:nvPicPr>
        <p:blipFill rotWithShape="1">
          <a:blip r:embed="rId3">
            <a:alphaModFix/>
          </a:blip>
          <a:srcRect b="0" l="0" r="0" t="0"/>
          <a:stretch/>
        </p:blipFill>
        <p:spPr>
          <a:xfrm>
            <a:off x="899592" y="2420888"/>
            <a:ext cx="7353300" cy="39243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60"/>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Anexar os estilos ao item estilo do menu fontes:</a:t>
            </a:r>
            <a:endParaRPr/>
          </a:p>
          <a:p>
            <a:pPr indent="0" lvl="1" marL="320040" rtl="0" algn="l">
              <a:spcBef>
                <a:spcPts val="400"/>
              </a:spcBef>
              <a:spcAft>
                <a:spcPts val="0"/>
              </a:spcAft>
              <a:buSzPts val="2000"/>
              <a:buNone/>
            </a:pPr>
            <a:r>
              <a:rPr lang="pt-BR" sz="2000"/>
              <a:t>estilo.add(normal);</a:t>
            </a:r>
            <a:endParaRPr/>
          </a:p>
          <a:p>
            <a:pPr indent="0" lvl="1" marL="320040" rtl="0" algn="l">
              <a:spcBef>
                <a:spcPts val="400"/>
              </a:spcBef>
              <a:spcAft>
                <a:spcPts val="0"/>
              </a:spcAft>
              <a:buSzPts val="2000"/>
              <a:buNone/>
            </a:pPr>
            <a:r>
              <a:rPr lang="pt-BR" sz="2000"/>
              <a:t>estilo.add(negrito);</a:t>
            </a:r>
            <a:endParaRPr/>
          </a:p>
          <a:p>
            <a:pPr indent="0" lvl="1" marL="320040" rtl="0" algn="l">
              <a:spcBef>
                <a:spcPts val="400"/>
              </a:spcBef>
              <a:spcAft>
                <a:spcPts val="0"/>
              </a:spcAft>
              <a:buSzPts val="2000"/>
              <a:buNone/>
            </a:pPr>
            <a:r>
              <a:rPr lang="pt-BR" sz="2000"/>
              <a:t>estilo.add(italico);</a:t>
            </a:r>
            <a:endParaRPr/>
          </a:p>
          <a:p>
            <a:pPr indent="0" lvl="1" marL="320040" rtl="0" algn="l">
              <a:spcBef>
                <a:spcPts val="400"/>
              </a:spcBef>
              <a:spcAft>
                <a:spcPts val="0"/>
              </a:spcAft>
              <a:buSzPts val="2000"/>
              <a:buNone/>
            </a:pPr>
            <a:r>
              <a:rPr lang="pt-BR" sz="2000"/>
              <a:t>estilo.add(negritoitalico);</a:t>
            </a:r>
            <a:endParaRPr/>
          </a:p>
        </p:txBody>
      </p:sp>
      <p:sp>
        <p:nvSpPr>
          <p:cNvPr id="1124" name="Google Shape;1124;p16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 </a:t>
            </a:r>
            <a:r>
              <a:rPr lang="pt-BR" sz="1800"/>
              <a:t>(CONT.)</a:t>
            </a:r>
            <a:endParaRPr/>
          </a:p>
        </p:txBody>
      </p:sp>
      <p:pic>
        <p:nvPicPr>
          <p:cNvPr id="1125" name="Google Shape;1125;p160"/>
          <p:cNvPicPr preferRelativeResize="0"/>
          <p:nvPr/>
        </p:nvPicPr>
        <p:blipFill rotWithShape="1">
          <a:blip r:embed="rId3">
            <a:alphaModFix/>
          </a:blip>
          <a:srcRect b="0" l="0" r="0" t="0"/>
          <a:stretch/>
        </p:blipFill>
        <p:spPr>
          <a:xfrm>
            <a:off x="2203695" y="3717032"/>
            <a:ext cx="47625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25"/>
                                        </p:tgtEl>
                                        <p:attrNameLst>
                                          <p:attrName>style.visibility</p:attrName>
                                        </p:attrNameLst>
                                      </p:cBhvr>
                                      <p:to>
                                        <p:strVal val="visible"/>
                                      </p:to>
                                    </p:set>
                                    <p:anim calcmode="lin" valueType="num">
                                      <p:cBhvr additive="base">
                                        <p:cTn dur="500"/>
                                        <p:tgtEl>
                                          <p:spTgt spid="11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6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lnSpcReduction="10000"/>
          </a:bodyPr>
          <a:lstStyle/>
          <a:p>
            <a:pPr indent="-228600" lvl="0" marL="274320" rtl="0" algn="just">
              <a:spcBef>
                <a:spcPts val="0"/>
              </a:spcBef>
              <a:spcAft>
                <a:spcPts val="0"/>
              </a:spcAft>
              <a:buSzPts val="2000"/>
              <a:buChar char="◼"/>
            </a:pPr>
            <a:r>
              <a:rPr lang="pt-BR"/>
              <a:t>Botões de seleção pode ser adicionados a um menu como instância da classe </a:t>
            </a:r>
            <a:r>
              <a:rPr b="1" lang="pt-BR"/>
              <a:t>JRadioButtonMenuItem</a:t>
            </a:r>
            <a:r>
              <a:rPr lang="pt-BR"/>
              <a:t>. Usamos tais controles quando queremos que apenas um item entre dois ou mais itens possam ser selecionados. Um bom exemplo é quando queremos fornecer um menu que permite escolhe o tamanho da fonte que será aplicada a um determinado componente.</a:t>
            </a:r>
            <a:endParaRPr/>
          </a:p>
          <a:p>
            <a:pPr indent="-228600" lvl="0" marL="274320" rtl="0" algn="just">
              <a:spcBef>
                <a:spcPts val="400"/>
              </a:spcBef>
              <a:spcAft>
                <a:spcPts val="0"/>
              </a:spcAft>
              <a:buSzPts val="2000"/>
              <a:buChar char="◼"/>
            </a:pPr>
            <a:r>
              <a:rPr lang="pt-BR"/>
              <a:t>O aplicativo seguinte contém o Menu Opções, com o item Fonte e o submenu Tamanho, onde você pode escolher o tamanho desejado para sua fonte.</a:t>
            </a:r>
            <a:endParaRPr/>
          </a:p>
          <a:p>
            <a:pPr indent="-228600" lvl="0" marL="274320" rtl="0" algn="just">
              <a:spcBef>
                <a:spcPts val="400"/>
              </a:spcBef>
              <a:spcAft>
                <a:spcPts val="0"/>
              </a:spcAft>
              <a:buSzPts val="2000"/>
              <a:buChar char="◼"/>
            </a:pPr>
            <a:r>
              <a:rPr lang="pt-BR"/>
              <a:t>Lembrando que somente um tamanho pode ser escolhido, e a mesma coisa foi definida para as caixas de seleção </a:t>
            </a:r>
            <a:r>
              <a:rPr b="1" lang="pt-BR"/>
              <a:t>(JRadioButtonMenuItem), </a:t>
            </a:r>
            <a:r>
              <a:rPr lang="pt-BR"/>
              <a:t>somente um estilo poderá ser definido:</a:t>
            </a:r>
            <a:endParaRPr/>
          </a:p>
        </p:txBody>
      </p:sp>
      <p:sp>
        <p:nvSpPr>
          <p:cNvPr id="1131" name="Google Shape;1131;p16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USANDO BOTÕES DE SELEÇÃO COMO ITEM DO MENU JRADIOBUTTONMENUITEM</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62"/>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EXECUTANDO EXEMPLO DE MENU04</a:t>
            </a:r>
            <a:br>
              <a:rPr lang="pt-BR"/>
            </a:br>
            <a:endParaRPr/>
          </a:p>
        </p:txBody>
      </p:sp>
      <p:pic>
        <p:nvPicPr>
          <p:cNvPr id="1137" name="Google Shape;1137;p162"/>
          <p:cNvPicPr preferRelativeResize="0"/>
          <p:nvPr/>
        </p:nvPicPr>
        <p:blipFill rotWithShape="1">
          <a:blip r:embed="rId3">
            <a:alphaModFix/>
          </a:blip>
          <a:srcRect b="0" l="0" r="0" t="0"/>
          <a:stretch/>
        </p:blipFill>
        <p:spPr>
          <a:xfrm>
            <a:off x="179512" y="188640"/>
            <a:ext cx="6624736" cy="648072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63"/>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EXECUTANDO EXEMPLO DE MENU04</a:t>
            </a:r>
            <a:br>
              <a:rPr lang="pt-BR"/>
            </a:br>
            <a:endParaRPr/>
          </a:p>
        </p:txBody>
      </p:sp>
      <p:pic>
        <p:nvPicPr>
          <p:cNvPr id="1143" name="Google Shape;1143;p163"/>
          <p:cNvPicPr preferRelativeResize="0"/>
          <p:nvPr/>
        </p:nvPicPr>
        <p:blipFill rotWithShape="1">
          <a:blip r:embed="rId3">
            <a:alphaModFix/>
          </a:blip>
          <a:srcRect b="0" l="0" r="0" t="0"/>
          <a:stretch/>
        </p:blipFill>
        <p:spPr>
          <a:xfrm>
            <a:off x="210576" y="192408"/>
            <a:ext cx="6593672" cy="64677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64"/>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EXECUTANDO EXEMPLO DE MENU04</a:t>
            </a:r>
            <a:br>
              <a:rPr lang="pt-BR"/>
            </a:br>
            <a:endParaRPr/>
          </a:p>
        </p:txBody>
      </p:sp>
      <p:pic>
        <p:nvPicPr>
          <p:cNvPr id="1149" name="Google Shape;1149;p164"/>
          <p:cNvPicPr preferRelativeResize="0"/>
          <p:nvPr/>
        </p:nvPicPr>
        <p:blipFill rotWithShape="1">
          <a:blip r:embed="rId3">
            <a:alphaModFix/>
          </a:blip>
          <a:srcRect b="0" l="0" r="0" t="0"/>
          <a:stretch/>
        </p:blipFill>
        <p:spPr>
          <a:xfrm>
            <a:off x="265168" y="260648"/>
            <a:ext cx="6480720" cy="3744416"/>
          </a:xfrm>
          <a:prstGeom prst="rect">
            <a:avLst/>
          </a:prstGeom>
          <a:noFill/>
          <a:ln>
            <a:noFill/>
          </a:ln>
        </p:spPr>
      </p:pic>
      <p:pic>
        <p:nvPicPr>
          <p:cNvPr id="1150" name="Google Shape;1150;p164"/>
          <p:cNvPicPr preferRelativeResize="0"/>
          <p:nvPr/>
        </p:nvPicPr>
        <p:blipFill rotWithShape="1">
          <a:blip r:embed="rId4">
            <a:alphaModFix/>
          </a:blip>
          <a:srcRect b="0" l="0" r="0" t="0"/>
          <a:stretch/>
        </p:blipFill>
        <p:spPr>
          <a:xfrm>
            <a:off x="1475656" y="4073304"/>
            <a:ext cx="4464496" cy="2592288"/>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65"/>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1º Passo:</a:t>
            </a:r>
            <a:endParaRPr/>
          </a:p>
          <a:p>
            <a:pPr indent="0" lvl="1" marL="320040" rtl="0" algn="just">
              <a:spcBef>
                <a:spcPts val="400"/>
              </a:spcBef>
              <a:spcAft>
                <a:spcPts val="0"/>
              </a:spcAft>
              <a:buSzPts val="2000"/>
              <a:buNone/>
            </a:pPr>
            <a:r>
              <a:rPr lang="pt-BR" sz="2000"/>
              <a:t>Para este exemplo vamos usar dois vetores, veja as declarações:</a:t>
            </a:r>
            <a:endParaRPr/>
          </a:p>
          <a:p>
            <a:pPr indent="0" lvl="1" marL="320040" rtl="0" algn="just">
              <a:spcBef>
                <a:spcPts val="400"/>
              </a:spcBef>
              <a:spcAft>
                <a:spcPts val="0"/>
              </a:spcAft>
              <a:buSzPts val="2000"/>
              <a:buNone/>
            </a:pPr>
            <a:r>
              <a:rPr lang="pt-BR" sz="2000"/>
              <a:t>JCheckBoxMenuItem nomeE[];</a:t>
            </a:r>
            <a:endParaRPr/>
          </a:p>
          <a:p>
            <a:pPr indent="0" lvl="1" marL="320040" rtl="0" algn="just">
              <a:spcBef>
                <a:spcPts val="400"/>
              </a:spcBef>
              <a:spcAft>
                <a:spcPts val="0"/>
              </a:spcAft>
              <a:buSzPts val="2000"/>
              <a:buNone/>
            </a:pPr>
            <a:r>
              <a:rPr lang="pt-BR" sz="2000"/>
              <a:t>JRadioButtonMenuItem tamanhoF[];</a:t>
            </a:r>
            <a:endParaRPr/>
          </a:p>
          <a:p>
            <a:pPr indent="0" lvl="1" marL="320040" rtl="0" algn="just">
              <a:spcBef>
                <a:spcPts val="400"/>
              </a:spcBef>
              <a:spcAft>
                <a:spcPts val="0"/>
              </a:spcAft>
              <a:buSzPts val="2000"/>
              <a:buNone/>
            </a:pPr>
            <a:r>
              <a:rPr lang="pt-BR" sz="2000"/>
              <a:t>Um vetor é para a caixa de seleção (JCheckBoxMenuItem), que recebe o nome de nomeE, e a letra E é para representar estilo.</a:t>
            </a:r>
            <a:endParaRPr/>
          </a:p>
          <a:p>
            <a:pPr indent="0" lvl="1" marL="320040" rtl="0" algn="just">
              <a:spcBef>
                <a:spcPts val="400"/>
              </a:spcBef>
              <a:spcAft>
                <a:spcPts val="0"/>
              </a:spcAft>
              <a:buSzPts val="2000"/>
              <a:buNone/>
            </a:pPr>
            <a:r>
              <a:rPr lang="pt-BR" sz="2000"/>
              <a:t>Esse vetor serve para definirmos os itens do submenu Cor.</a:t>
            </a:r>
            <a:endParaRPr/>
          </a:p>
          <a:p>
            <a:pPr indent="0" lvl="1" marL="320040" rtl="0" algn="just">
              <a:spcBef>
                <a:spcPts val="400"/>
              </a:spcBef>
              <a:spcAft>
                <a:spcPts val="0"/>
              </a:spcAft>
              <a:buSzPts val="2000"/>
              <a:buNone/>
            </a:pPr>
            <a:r>
              <a:rPr lang="pt-BR" sz="2000"/>
              <a:t>O outro vetor é para o botão de seleção (JRadioButtonMenuItem ), que recebe o nome de nomeF, e letra F é para representar fonte.</a:t>
            </a:r>
            <a:endParaRPr/>
          </a:p>
          <a:p>
            <a:pPr indent="0" lvl="1" marL="320040" rtl="0" algn="just">
              <a:spcBef>
                <a:spcPts val="400"/>
              </a:spcBef>
              <a:spcAft>
                <a:spcPts val="0"/>
              </a:spcAft>
              <a:buSzPts val="2000"/>
              <a:buNone/>
            </a:pPr>
            <a:r>
              <a:rPr lang="pt-BR" sz="2000"/>
              <a:t>Esse vetor serve para definirmos os itens do submenu Estilo.</a:t>
            </a:r>
            <a:endParaRPr/>
          </a:p>
        </p:txBody>
      </p:sp>
      <p:sp>
        <p:nvSpPr>
          <p:cNvPr id="1156" name="Google Shape;1156;p16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66"/>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lnSpcReduction="10000"/>
          </a:bodyPr>
          <a:lstStyle/>
          <a:p>
            <a:pPr indent="-228600" lvl="0" marL="274320" rtl="0" algn="l">
              <a:spcBef>
                <a:spcPts val="0"/>
              </a:spcBef>
              <a:spcAft>
                <a:spcPts val="0"/>
              </a:spcAft>
              <a:buSzPts val="2000"/>
              <a:buChar char="◼"/>
            </a:pPr>
            <a:r>
              <a:rPr lang="pt-BR"/>
              <a:t>2º Passo:</a:t>
            </a:r>
            <a:endParaRPr/>
          </a:p>
          <a:p>
            <a:pPr indent="0" lvl="1" marL="320040" rtl="0" algn="just">
              <a:spcBef>
                <a:spcPts val="400"/>
              </a:spcBef>
              <a:spcAft>
                <a:spcPts val="0"/>
              </a:spcAft>
              <a:buSzPts val="2000"/>
              <a:buNone/>
            </a:pPr>
            <a:r>
              <a:rPr lang="pt-BR" sz="2000"/>
              <a:t>Agora declaramos duas instânciasda classe ButtonGroup:</a:t>
            </a:r>
            <a:endParaRPr/>
          </a:p>
          <a:p>
            <a:pPr indent="0" lvl="1" marL="320040" rtl="0" algn="just">
              <a:spcBef>
                <a:spcPts val="400"/>
              </a:spcBef>
              <a:spcAft>
                <a:spcPts val="0"/>
              </a:spcAft>
              <a:buSzPts val="2000"/>
              <a:buNone/>
            </a:pPr>
            <a:r>
              <a:rPr lang="pt-BR" sz="2000"/>
              <a:t>ButtonGroup grupoT,grupoE;</a:t>
            </a:r>
            <a:endParaRPr/>
          </a:p>
          <a:p>
            <a:pPr indent="0" lvl="1" marL="320040" rtl="0" algn="just">
              <a:spcBef>
                <a:spcPts val="400"/>
              </a:spcBef>
              <a:spcAft>
                <a:spcPts val="0"/>
              </a:spcAft>
              <a:buSzPts val="2000"/>
              <a:buNone/>
            </a:pPr>
            <a:r>
              <a:rPr lang="pt-BR" sz="2000"/>
              <a:t>Atribuimos os nomes grupoT, pertece ao tamanho da fonte, e o grupoE, que pertence ao estilo da fonte.</a:t>
            </a:r>
            <a:endParaRPr/>
          </a:p>
          <a:p>
            <a:pPr indent="0" lvl="1" marL="320040" rtl="0" algn="just">
              <a:spcBef>
                <a:spcPts val="400"/>
              </a:spcBef>
              <a:spcAft>
                <a:spcPts val="0"/>
              </a:spcAft>
              <a:buSzPts val="2000"/>
              <a:buNone/>
            </a:pPr>
            <a:r>
              <a:rPr lang="pt-BR" sz="2000"/>
              <a:t>Esse ButtonGroup agrupa as opções dos onde você só poderá escolher um item de cada submenu.</a:t>
            </a:r>
            <a:endParaRPr/>
          </a:p>
          <a:p>
            <a:pPr indent="-228600" lvl="0" marL="274320" rtl="0" algn="l">
              <a:spcBef>
                <a:spcPts val="400"/>
              </a:spcBef>
              <a:spcAft>
                <a:spcPts val="0"/>
              </a:spcAft>
              <a:buSzPts val="2000"/>
              <a:buChar char="◼"/>
            </a:pPr>
            <a:r>
              <a:rPr lang="pt-BR"/>
              <a:t>3º Passo:</a:t>
            </a:r>
            <a:endParaRPr/>
          </a:p>
          <a:p>
            <a:pPr indent="0" lvl="1" marL="320040" rtl="0" algn="just">
              <a:spcBef>
                <a:spcPts val="380"/>
              </a:spcBef>
              <a:spcAft>
                <a:spcPts val="0"/>
              </a:spcAft>
              <a:buSzPts val="1900"/>
              <a:buNone/>
            </a:pPr>
            <a:r>
              <a:rPr lang="pt-BR" sz="1900"/>
              <a:t>Criamos dois vetores do tipo String que servirão para definimos os valores dos itens do menu.</a:t>
            </a:r>
            <a:endParaRPr/>
          </a:p>
          <a:p>
            <a:pPr indent="0" lvl="1" marL="320040" rtl="0" algn="just">
              <a:spcBef>
                <a:spcPts val="380"/>
              </a:spcBef>
              <a:spcAft>
                <a:spcPts val="0"/>
              </a:spcAft>
              <a:buSzPts val="1900"/>
              <a:buNone/>
            </a:pPr>
            <a:r>
              <a:rPr lang="pt-BR" sz="1900"/>
              <a:t>String tam[] = {"12","14","16","18"};</a:t>
            </a:r>
            <a:endParaRPr/>
          </a:p>
          <a:p>
            <a:pPr indent="0" lvl="1" marL="320040" rtl="0" algn="just">
              <a:spcBef>
                <a:spcPts val="380"/>
              </a:spcBef>
              <a:spcAft>
                <a:spcPts val="0"/>
              </a:spcAft>
              <a:buSzPts val="1900"/>
              <a:buNone/>
            </a:pPr>
            <a:r>
              <a:rPr lang="pt-BR" sz="1900"/>
              <a:t>String est[] = {"Normal", "Negrito", "Itálico", "Negrito e Itálico"};</a:t>
            </a:r>
            <a:endParaRPr/>
          </a:p>
          <a:p>
            <a:pPr indent="0" lvl="1" marL="320040" rtl="0" algn="just">
              <a:spcBef>
                <a:spcPts val="380"/>
              </a:spcBef>
              <a:spcAft>
                <a:spcPts val="0"/>
              </a:spcAft>
              <a:buSzPts val="1900"/>
              <a:buNone/>
            </a:pPr>
            <a:r>
              <a:rPr lang="pt-BR" sz="1900"/>
              <a:t>O primeiro para tamanho da fonte e o segundo para o estilo.</a:t>
            </a:r>
            <a:endParaRPr/>
          </a:p>
        </p:txBody>
      </p:sp>
      <p:sp>
        <p:nvSpPr>
          <p:cNvPr id="1162" name="Google Shape;1162;p16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 </a:t>
            </a:r>
            <a:r>
              <a:rPr lang="pt-BR" sz="1800"/>
              <a:t>(CONT.)</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67"/>
          <p:cNvSpPr txBox="1"/>
          <p:nvPr>
            <p:ph idx="1" type="body"/>
          </p:nvPr>
        </p:nvSpPr>
        <p:spPr>
          <a:xfrm>
            <a:off x="380999" y="1719070"/>
            <a:ext cx="8407893" cy="4950289"/>
          </a:xfrm>
          <a:prstGeom prst="rect">
            <a:avLst/>
          </a:prstGeom>
          <a:noFill/>
          <a:ln>
            <a:noFill/>
          </a:ln>
        </p:spPr>
        <p:txBody>
          <a:bodyPr anchorCtr="0" anchor="t" bIns="45700" lIns="91425" spcFirstLastPara="1" rIns="91425" wrap="square" tIns="45700">
            <a:noAutofit/>
          </a:bodyPr>
          <a:lstStyle/>
          <a:p>
            <a:pPr indent="-228600" lvl="0" marL="274320" rtl="0" algn="l">
              <a:spcBef>
                <a:spcPts val="0"/>
              </a:spcBef>
              <a:spcAft>
                <a:spcPts val="0"/>
              </a:spcAft>
              <a:buSzPts val="1800"/>
              <a:buChar char="◼"/>
            </a:pPr>
            <a:r>
              <a:rPr lang="pt-BR" sz="1800"/>
              <a:t>4º Passo:</a:t>
            </a:r>
            <a:endParaRPr/>
          </a:p>
          <a:p>
            <a:pPr indent="0" lvl="1" marL="320040" rtl="0" algn="just">
              <a:spcBef>
                <a:spcPts val="360"/>
              </a:spcBef>
              <a:spcAft>
                <a:spcPts val="0"/>
              </a:spcAft>
              <a:buSzPts val="1800"/>
              <a:buNone/>
            </a:pPr>
            <a:r>
              <a:rPr lang="pt-BR"/>
              <a:t>Criar os submenus:</a:t>
            </a:r>
            <a:endParaRPr/>
          </a:p>
          <a:p>
            <a:pPr indent="0" lvl="1" marL="320040" rtl="0" algn="just">
              <a:spcBef>
                <a:spcPts val="360"/>
              </a:spcBef>
              <a:spcAft>
                <a:spcPts val="0"/>
              </a:spcAft>
              <a:buSzPts val="1800"/>
              <a:buNone/>
            </a:pPr>
            <a:r>
              <a:rPr lang="pt-BR"/>
              <a:t>O submenu tamanho é criado com a seguinte instrução:</a:t>
            </a:r>
            <a:endParaRPr/>
          </a:p>
          <a:p>
            <a:pPr indent="0" lvl="1" marL="320040" rtl="0" algn="just">
              <a:spcBef>
                <a:spcPts val="360"/>
              </a:spcBef>
              <a:spcAft>
                <a:spcPts val="0"/>
              </a:spcAft>
              <a:buSzPts val="1800"/>
              <a:buNone/>
            </a:pPr>
            <a:r>
              <a:rPr lang="pt-BR"/>
              <a:t>tamanho = new JMenu("Tamanho");</a:t>
            </a:r>
            <a:endParaRPr/>
          </a:p>
          <a:p>
            <a:pPr indent="0" lvl="1" marL="320040" rtl="0" algn="just">
              <a:spcBef>
                <a:spcPts val="360"/>
              </a:spcBef>
              <a:spcAft>
                <a:spcPts val="0"/>
              </a:spcAft>
              <a:buSzPts val="1800"/>
              <a:buNone/>
            </a:pPr>
            <a:r>
              <a:rPr lang="pt-BR"/>
              <a:t>O submenu estilo é criado com a seguinte instrução:</a:t>
            </a:r>
            <a:endParaRPr/>
          </a:p>
          <a:p>
            <a:pPr indent="0" lvl="1" marL="320040" rtl="0" algn="just">
              <a:spcBef>
                <a:spcPts val="360"/>
              </a:spcBef>
              <a:spcAft>
                <a:spcPts val="0"/>
              </a:spcAft>
              <a:buSzPts val="1800"/>
              <a:buNone/>
            </a:pPr>
            <a:r>
              <a:rPr lang="pt-BR"/>
              <a:t>estilo = new JMenu("Estilo");</a:t>
            </a:r>
            <a:endParaRPr/>
          </a:p>
          <a:p>
            <a:pPr indent="-228600" lvl="0" marL="274320" rtl="0" algn="l">
              <a:spcBef>
                <a:spcPts val="360"/>
              </a:spcBef>
              <a:spcAft>
                <a:spcPts val="0"/>
              </a:spcAft>
              <a:buSzPts val="1800"/>
              <a:buChar char="◼"/>
            </a:pPr>
            <a:r>
              <a:rPr lang="pt-BR" sz="1800"/>
              <a:t>5ª Passo:</a:t>
            </a:r>
            <a:endParaRPr/>
          </a:p>
          <a:p>
            <a:pPr indent="0" lvl="1" marL="320040" rtl="0" algn="l">
              <a:spcBef>
                <a:spcPts val="360"/>
              </a:spcBef>
              <a:spcAft>
                <a:spcPts val="0"/>
              </a:spcAft>
              <a:buSzPts val="1800"/>
              <a:buNone/>
            </a:pPr>
            <a:r>
              <a:rPr lang="pt-BR"/>
              <a:t>Em seguinda inicializamos as referências dos grupos:</a:t>
            </a:r>
            <a:endParaRPr/>
          </a:p>
          <a:p>
            <a:pPr indent="0" lvl="1" marL="320040" rtl="0" algn="l">
              <a:spcBef>
                <a:spcPts val="360"/>
              </a:spcBef>
              <a:spcAft>
                <a:spcPts val="0"/>
              </a:spcAft>
              <a:buSzPts val="1800"/>
              <a:buNone/>
            </a:pPr>
            <a:r>
              <a:rPr lang="pt-BR"/>
              <a:t>grupoE = new ButtonGroup();</a:t>
            </a:r>
            <a:endParaRPr/>
          </a:p>
          <a:p>
            <a:pPr indent="0" lvl="1" marL="320040" rtl="0" algn="l">
              <a:spcBef>
                <a:spcPts val="360"/>
              </a:spcBef>
              <a:spcAft>
                <a:spcPts val="0"/>
              </a:spcAft>
              <a:buSzPts val="1800"/>
              <a:buNone/>
            </a:pPr>
            <a:r>
              <a:rPr lang="pt-BR"/>
              <a:t>grupoT = new ButtonGroup();</a:t>
            </a:r>
            <a:endParaRPr/>
          </a:p>
          <a:p>
            <a:pPr indent="-228600" lvl="0" marL="274320" rtl="0" algn="l">
              <a:spcBef>
                <a:spcPts val="360"/>
              </a:spcBef>
              <a:spcAft>
                <a:spcPts val="0"/>
              </a:spcAft>
              <a:buSzPts val="1800"/>
              <a:buChar char="◼"/>
            </a:pPr>
            <a:r>
              <a:rPr lang="pt-BR" sz="1800"/>
              <a:t>6ª Passo:</a:t>
            </a:r>
            <a:endParaRPr/>
          </a:p>
          <a:p>
            <a:pPr indent="0" lvl="1" marL="320040" rtl="0" algn="l">
              <a:spcBef>
                <a:spcPts val="360"/>
              </a:spcBef>
              <a:spcAft>
                <a:spcPts val="0"/>
              </a:spcAft>
              <a:buSzPts val="1800"/>
              <a:buNone/>
            </a:pPr>
            <a:r>
              <a:rPr lang="pt-BR"/>
              <a:t>Atribuir a quantidade de itens a caixa de seleção:</a:t>
            </a:r>
            <a:endParaRPr/>
          </a:p>
          <a:p>
            <a:pPr indent="0" lvl="1" marL="320040" rtl="0" algn="l">
              <a:spcBef>
                <a:spcPts val="360"/>
              </a:spcBef>
              <a:spcAft>
                <a:spcPts val="0"/>
              </a:spcAft>
              <a:buSzPts val="1800"/>
              <a:buNone/>
            </a:pPr>
            <a:r>
              <a:rPr lang="pt-BR"/>
              <a:t>nomeE = new JCheckBoxMenuItem[4];</a:t>
            </a:r>
            <a:endParaRPr/>
          </a:p>
          <a:p>
            <a:pPr indent="0" lvl="1" marL="320040" rtl="0" algn="l">
              <a:spcBef>
                <a:spcPts val="360"/>
              </a:spcBef>
              <a:spcAft>
                <a:spcPts val="0"/>
              </a:spcAft>
              <a:buSzPts val="1800"/>
              <a:buNone/>
            </a:pPr>
            <a:r>
              <a:rPr lang="pt-BR"/>
              <a:t>Atribuir a quantidade de itens ao botão de seleção:</a:t>
            </a:r>
            <a:endParaRPr/>
          </a:p>
          <a:p>
            <a:pPr indent="0" lvl="1" marL="320040" rtl="0" algn="l">
              <a:spcBef>
                <a:spcPts val="360"/>
              </a:spcBef>
              <a:spcAft>
                <a:spcPts val="0"/>
              </a:spcAft>
              <a:buSzPts val="1800"/>
              <a:buNone/>
            </a:pPr>
            <a:r>
              <a:rPr lang="pt-BR"/>
              <a:t>tamanhoF = new JRadioButtonMenuItem[4];</a:t>
            </a:r>
            <a:endParaRPr/>
          </a:p>
        </p:txBody>
      </p:sp>
      <p:sp>
        <p:nvSpPr>
          <p:cNvPr id="1168" name="Google Shape;1168;p16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 </a:t>
            </a:r>
            <a:r>
              <a:rPr lang="pt-BR" sz="1800"/>
              <a:t>(CONT.)</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68"/>
          <p:cNvSpPr txBox="1"/>
          <p:nvPr>
            <p:ph idx="1" type="body"/>
          </p:nvPr>
        </p:nvSpPr>
        <p:spPr>
          <a:xfrm>
            <a:off x="380999" y="1719070"/>
            <a:ext cx="8407893" cy="4806273"/>
          </a:xfrm>
          <a:prstGeom prst="rect">
            <a:avLst/>
          </a:prstGeom>
          <a:noFill/>
          <a:ln>
            <a:noFill/>
          </a:ln>
        </p:spPr>
        <p:txBody>
          <a:bodyPr anchorCtr="0" anchor="t" bIns="45700" lIns="91425" spcFirstLastPara="1" rIns="91425" wrap="square" tIns="45700">
            <a:noAutofit/>
          </a:bodyPr>
          <a:lstStyle/>
          <a:p>
            <a:pPr indent="-228600" lvl="0" marL="274320" rtl="0" algn="just">
              <a:spcBef>
                <a:spcPts val="0"/>
              </a:spcBef>
              <a:spcAft>
                <a:spcPts val="0"/>
              </a:spcAft>
              <a:buSzPts val="1800"/>
              <a:buChar char="◼"/>
            </a:pPr>
            <a:r>
              <a:rPr lang="pt-BR" sz="1800"/>
              <a:t>7º Passo:</a:t>
            </a:r>
            <a:endParaRPr/>
          </a:p>
          <a:p>
            <a:pPr indent="0" lvl="1" marL="320040" rtl="0" algn="just">
              <a:spcBef>
                <a:spcPts val="360"/>
              </a:spcBef>
              <a:spcAft>
                <a:spcPts val="0"/>
              </a:spcAft>
              <a:buSzPts val="1800"/>
              <a:buNone/>
            </a:pPr>
            <a:r>
              <a:rPr lang="pt-BR"/>
              <a:t>Para instanciar os itens do menu Cor, usamos o seguinte laço for:</a:t>
            </a:r>
            <a:endParaRPr/>
          </a:p>
          <a:p>
            <a:pPr indent="0" lvl="1" marL="320040" rtl="0" algn="just">
              <a:spcBef>
                <a:spcPts val="360"/>
              </a:spcBef>
              <a:spcAft>
                <a:spcPts val="0"/>
              </a:spcAft>
              <a:buSzPts val="1800"/>
              <a:buNone/>
            </a:pPr>
            <a:r>
              <a:rPr lang="pt-BR"/>
              <a:t>for(int i = 0; i &lt; 4; i++){</a:t>
            </a:r>
            <a:endParaRPr/>
          </a:p>
          <a:p>
            <a:pPr indent="0" lvl="1" marL="320040" rtl="0" algn="just">
              <a:spcBef>
                <a:spcPts val="360"/>
              </a:spcBef>
              <a:spcAft>
                <a:spcPts val="0"/>
              </a:spcAft>
              <a:buSzPts val="1800"/>
              <a:buNone/>
            </a:pPr>
            <a:r>
              <a:rPr lang="pt-BR"/>
              <a:t>nomeE[i] = new JCheckBoxMenuItem(est[i]);</a:t>
            </a:r>
            <a:endParaRPr/>
          </a:p>
          <a:p>
            <a:pPr indent="0" lvl="1" marL="320040" rtl="0" algn="just">
              <a:spcBef>
                <a:spcPts val="360"/>
              </a:spcBef>
              <a:spcAft>
                <a:spcPts val="0"/>
              </a:spcAft>
              <a:buSzPts val="1800"/>
              <a:buNone/>
            </a:pPr>
            <a:r>
              <a:rPr lang="pt-BR"/>
              <a:t>estilo.add(nomeE[i]);</a:t>
            </a:r>
            <a:endParaRPr/>
          </a:p>
          <a:p>
            <a:pPr indent="0" lvl="1" marL="320040" rtl="0" algn="just">
              <a:spcBef>
                <a:spcPts val="360"/>
              </a:spcBef>
              <a:spcAft>
                <a:spcPts val="0"/>
              </a:spcAft>
              <a:buSzPts val="1800"/>
              <a:buNone/>
            </a:pPr>
            <a:r>
              <a:rPr lang="pt-BR"/>
              <a:t>grupoE.add(nomeE[i]);</a:t>
            </a:r>
            <a:endParaRPr/>
          </a:p>
          <a:p>
            <a:pPr indent="0" lvl="1" marL="320040" rtl="0" algn="just">
              <a:spcBef>
                <a:spcPts val="360"/>
              </a:spcBef>
              <a:spcAft>
                <a:spcPts val="0"/>
              </a:spcAft>
              <a:buSzPts val="1800"/>
              <a:buNone/>
            </a:pPr>
            <a:r>
              <a:rPr lang="pt-BR"/>
              <a:t>}</a:t>
            </a:r>
            <a:endParaRPr/>
          </a:p>
          <a:p>
            <a:pPr indent="-228600" lvl="0" marL="274320" rtl="0" algn="just">
              <a:spcBef>
                <a:spcPts val="360"/>
              </a:spcBef>
              <a:spcAft>
                <a:spcPts val="0"/>
              </a:spcAft>
              <a:buSzPts val="1800"/>
              <a:buChar char="◼"/>
            </a:pPr>
            <a:r>
              <a:rPr lang="pt-BR" sz="1800"/>
              <a:t>Esse laço é executado uma vez para cada um dos valores contidos no vetor que no nosso caso são quatro estilo (normal, negrito, itálico, negrito e itálico). A cada interação atribuímos ao item de menu atual um dos valores do vetor est, adicionamos o item ao menu Estilo e também ao grupo de botões grupoE. Lembrando que o primeiro índice do vetor é 0, o segundo é 1, o terceiro é 2 e o quarto é 3, por isso usamos no for i &lt; 4, quando for satisfeita a condição o for é encerrado e o menu recebe os estilos.</a:t>
            </a:r>
            <a:endParaRPr/>
          </a:p>
        </p:txBody>
      </p:sp>
      <p:sp>
        <p:nvSpPr>
          <p:cNvPr id="1174" name="Google Shape;1174;p16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 </a:t>
            </a:r>
            <a:r>
              <a:rPr lang="pt-BR" sz="1800"/>
              <a:t>(CONT.)</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69"/>
          <p:cNvSpPr txBox="1"/>
          <p:nvPr>
            <p:ph idx="1" type="body"/>
          </p:nvPr>
        </p:nvSpPr>
        <p:spPr>
          <a:xfrm>
            <a:off x="380999" y="1719070"/>
            <a:ext cx="8407893" cy="4662257"/>
          </a:xfrm>
          <a:prstGeom prst="rect">
            <a:avLst/>
          </a:prstGeom>
          <a:noFill/>
          <a:ln>
            <a:noFill/>
          </a:ln>
        </p:spPr>
        <p:txBody>
          <a:bodyPr anchorCtr="0" anchor="t" bIns="45700" lIns="91425" spcFirstLastPara="1" rIns="91425" wrap="square" tIns="45700">
            <a:noAutofit/>
          </a:bodyPr>
          <a:lstStyle/>
          <a:p>
            <a:pPr indent="0" lvl="1" marL="320040" rtl="0" algn="l">
              <a:spcBef>
                <a:spcPts val="0"/>
              </a:spcBef>
              <a:spcAft>
                <a:spcPts val="0"/>
              </a:spcAft>
              <a:buSzPts val="1800"/>
              <a:buNone/>
            </a:pPr>
            <a:r>
              <a:rPr lang="pt-BR"/>
              <a:t>for(int i = 0; i &lt; 4; i++){</a:t>
            </a:r>
            <a:endParaRPr/>
          </a:p>
          <a:p>
            <a:pPr indent="0" lvl="1" marL="320040" rtl="0" algn="l">
              <a:spcBef>
                <a:spcPts val="360"/>
              </a:spcBef>
              <a:spcAft>
                <a:spcPts val="0"/>
              </a:spcAft>
              <a:buSzPts val="1800"/>
              <a:buNone/>
            </a:pPr>
            <a:r>
              <a:rPr lang="pt-BR"/>
              <a:t>tamanhoF[i] = new JRadioButtonMenuItem(tam[i]);</a:t>
            </a:r>
            <a:endParaRPr/>
          </a:p>
          <a:p>
            <a:pPr indent="0" lvl="1" marL="320040" rtl="0" algn="l">
              <a:spcBef>
                <a:spcPts val="360"/>
              </a:spcBef>
              <a:spcAft>
                <a:spcPts val="0"/>
              </a:spcAft>
              <a:buSzPts val="1800"/>
              <a:buNone/>
            </a:pPr>
            <a:r>
              <a:rPr lang="pt-BR"/>
              <a:t>tamanho.add(tamanhoF[i]);</a:t>
            </a:r>
            <a:endParaRPr/>
          </a:p>
          <a:p>
            <a:pPr indent="0" lvl="1" marL="320040" rtl="0" algn="l">
              <a:spcBef>
                <a:spcPts val="360"/>
              </a:spcBef>
              <a:spcAft>
                <a:spcPts val="0"/>
              </a:spcAft>
              <a:buSzPts val="1800"/>
              <a:buNone/>
            </a:pPr>
            <a:r>
              <a:rPr lang="pt-BR"/>
              <a:t>grupoT.add(tamanhoF[i]);</a:t>
            </a:r>
            <a:endParaRPr/>
          </a:p>
          <a:p>
            <a:pPr indent="0" lvl="1" marL="320040" rtl="0" algn="l">
              <a:spcBef>
                <a:spcPts val="360"/>
              </a:spcBef>
              <a:spcAft>
                <a:spcPts val="0"/>
              </a:spcAft>
              <a:buSzPts val="1800"/>
              <a:buNone/>
            </a:pPr>
            <a:r>
              <a:rPr lang="pt-BR"/>
              <a:t>}</a:t>
            </a:r>
            <a:endParaRPr/>
          </a:p>
          <a:p>
            <a:pPr indent="-228600" lvl="0" marL="274320" rtl="0" algn="just">
              <a:spcBef>
                <a:spcPts val="360"/>
              </a:spcBef>
              <a:spcAft>
                <a:spcPts val="0"/>
              </a:spcAft>
              <a:buSzPts val="1800"/>
              <a:buChar char="◼"/>
            </a:pPr>
            <a:r>
              <a:rPr lang="pt-BR" sz="1800"/>
              <a:t>Esse laço é executado uma vez para cada um dos valores contidos no vetor tam que no nosso caso são quatro estilo (12, 14, 16, 18). A cada interação atribuímos ao item de menu atual um dos valores do vetor tam, adicionamos o item ao menu Tamanho e também ao grupo de botões grupoT. Lembrando que o primeiro índice do vetor é 0, o segundo é 1, o terceiro é 2 e o quarto é 3, por isso usamos no for i &lt; 4, quando for satisfeita a condição o for é encerrado e o menu recebe os tamanhos.</a:t>
            </a:r>
            <a:endParaRPr/>
          </a:p>
          <a:p>
            <a:pPr indent="-228600" lvl="0" marL="274320" rtl="0" algn="just">
              <a:spcBef>
                <a:spcPts val="360"/>
              </a:spcBef>
              <a:spcAft>
                <a:spcPts val="0"/>
              </a:spcAft>
              <a:buSzPts val="1800"/>
              <a:buChar char="◼"/>
            </a:pPr>
            <a:r>
              <a:rPr lang="pt-BR" sz="1800"/>
              <a:t>OBS: Quando usamos vetores para criar itens de menus não podemos adicionar teclas de atalho.</a:t>
            </a:r>
            <a:endParaRPr/>
          </a:p>
        </p:txBody>
      </p:sp>
      <p:sp>
        <p:nvSpPr>
          <p:cNvPr id="1180" name="Google Shape;1180;p16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 </a:t>
            </a:r>
            <a:r>
              <a:rPr lang="pt-BR" sz="1800"/>
              <a:t>(CONT.)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7"/>
          <p:cNvSpPr txBox="1"/>
          <p:nvPr>
            <p:ph idx="1" type="body"/>
          </p:nvPr>
        </p:nvSpPr>
        <p:spPr>
          <a:xfrm>
            <a:off x="380999" y="1719071"/>
            <a:ext cx="8407893" cy="845833"/>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400"/>
              <a:buChar char="◼"/>
            </a:pPr>
            <a:r>
              <a:rPr lang="pt-BR" sz="2400"/>
              <a:t>Método: setExtendedState(ICONIFIED)</a:t>
            </a:r>
            <a:endParaRPr/>
          </a:p>
        </p:txBody>
      </p:sp>
      <p:sp>
        <p:nvSpPr>
          <p:cNvPr id="198" name="Google Shape;198;p1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JANELA MINIMIZADA:</a:t>
            </a:r>
            <a:endParaRPr/>
          </a:p>
        </p:txBody>
      </p:sp>
      <p:pic>
        <p:nvPicPr>
          <p:cNvPr id="199" name="Google Shape;199;p17"/>
          <p:cNvPicPr preferRelativeResize="0"/>
          <p:nvPr/>
        </p:nvPicPr>
        <p:blipFill rotWithShape="1">
          <a:blip r:embed="rId3">
            <a:alphaModFix/>
          </a:blip>
          <a:srcRect b="0" l="0" r="0" t="0"/>
          <a:stretch/>
        </p:blipFill>
        <p:spPr>
          <a:xfrm>
            <a:off x="867623" y="2492896"/>
            <a:ext cx="7419975" cy="37814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70"/>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Quando um determinado item é selecionado, o código do aplicativo deve detectar a seleção e efetuar as ações determinadas. Esse procedimento é fácil. Uma vez que a classe JMenuItem herda abstração de botões e fornece o método addActionListener.</a:t>
            </a:r>
            <a:endParaRPr/>
          </a:p>
          <a:p>
            <a:pPr indent="-228600" lvl="0" marL="274320" rtl="0" algn="just">
              <a:spcBef>
                <a:spcPts val="400"/>
              </a:spcBef>
              <a:spcAft>
                <a:spcPts val="0"/>
              </a:spcAft>
              <a:buSzPts val="2000"/>
              <a:buChar char="◼"/>
            </a:pPr>
            <a:r>
              <a:rPr lang="pt-BR"/>
              <a:t>No aplicativos foi adicionado ao exemplo um componente JTextArea, para usar as opções dos menus Limpar, Cor, Estilo e Tamanho. Use o menu Limpar para apagar todo o conteúdo do JTextArea. Use a caixa de seleção para definir os estilos da fonte do JTextArea. Os estilos possíveis são: normal, negrito, itálico, negrito e itálico. E utilize o botão de seleção para obter o tamanho da fonte do JTextArea. Os tamanhos possíveis são: 12, 14, 16 e 18.</a:t>
            </a:r>
            <a:endParaRPr/>
          </a:p>
        </p:txBody>
      </p:sp>
      <p:sp>
        <p:nvSpPr>
          <p:cNvPr id="1186" name="Google Shape;1186;p17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MENU EXECUTANDO AÇÕES</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71"/>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EXECUTANDO EXEMPLO DE MENU COM JTEXTAREA</a:t>
            </a:r>
            <a:br>
              <a:rPr lang="pt-BR"/>
            </a:br>
            <a:endParaRPr/>
          </a:p>
        </p:txBody>
      </p:sp>
      <p:pic>
        <p:nvPicPr>
          <p:cNvPr id="1192" name="Google Shape;1192;p171"/>
          <p:cNvPicPr preferRelativeResize="0"/>
          <p:nvPr/>
        </p:nvPicPr>
        <p:blipFill rotWithShape="1">
          <a:blip r:embed="rId3">
            <a:alphaModFix/>
          </a:blip>
          <a:srcRect b="0" l="0" r="0" t="0"/>
          <a:stretch/>
        </p:blipFill>
        <p:spPr>
          <a:xfrm>
            <a:off x="180936" y="442159"/>
            <a:ext cx="6650250" cy="6011177"/>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72"/>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EXECUTANDO EXEMPLO DE MENU COM JTEXTAREA</a:t>
            </a:r>
            <a:endParaRPr/>
          </a:p>
        </p:txBody>
      </p:sp>
      <p:pic>
        <p:nvPicPr>
          <p:cNvPr id="1198" name="Google Shape;1198;p172"/>
          <p:cNvPicPr preferRelativeResize="0"/>
          <p:nvPr/>
        </p:nvPicPr>
        <p:blipFill rotWithShape="1">
          <a:blip r:embed="rId3">
            <a:alphaModFix/>
          </a:blip>
          <a:srcRect b="0" l="0" r="0" t="0"/>
          <a:stretch/>
        </p:blipFill>
        <p:spPr>
          <a:xfrm>
            <a:off x="323528" y="404664"/>
            <a:ext cx="6376991" cy="604497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73"/>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EXECUTANDO EXEMPLO DE MENU COM JTEXTAREA</a:t>
            </a:r>
            <a:endParaRPr/>
          </a:p>
        </p:txBody>
      </p:sp>
      <p:pic>
        <p:nvPicPr>
          <p:cNvPr id="1204" name="Google Shape;1204;p173"/>
          <p:cNvPicPr preferRelativeResize="0"/>
          <p:nvPr/>
        </p:nvPicPr>
        <p:blipFill rotWithShape="1">
          <a:blip r:embed="rId3">
            <a:alphaModFix/>
          </a:blip>
          <a:srcRect b="0" l="0" r="0" t="0"/>
          <a:stretch/>
        </p:blipFill>
        <p:spPr>
          <a:xfrm>
            <a:off x="178238" y="404664"/>
            <a:ext cx="6670722" cy="612068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74"/>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EXECUTANDO EXEMPLO DE MENU COM JTEXTAREA</a:t>
            </a:r>
            <a:br>
              <a:rPr lang="pt-BR"/>
            </a:br>
            <a:endParaRPr/>
          </a:p>
        </p:txBody>
      </p:sp>
      <p:pic>
        <p:nvPicPr>
          <p:cNvPr id="1210" name="Google Shape;1210;p174"/>
          <p:cNvPicPr preferRelativeResize="0"/>
          <p:nvPr/>
        </p:nvPicPr>
        <p:blipFill rotWithShape="1">
          <a:blip r:embed="rId3">
            <a:alphaModFix/>
          </a:blip>
          <a:srcRect b="0" l="0" r="0" t="0"/>
          <a:stretch/>
        </p:blipFill>
        <p:spPr>
          <a:xfrm>
            <a:off x="206808" y="490320"/>
            <a:ext cx="6583367" cy="590465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75"/>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EXECUTANDO EXEMPLO DE MENU COM JTEXTAREA</a:t>
            </a:r>
            <a:br>
              <a:rPr lang="pt-BR"/>
            </a:br>
            <a:endParaRPr/>
          </a:p>
        </p:txBody>
      </p:sp>
      <p:pic>
        <p:nvPicPr>
          <p:cNvPr id="1216" name="Google Shape;1216;p175"/>
          <p:cNvPicPr preferRelativeResize="0"/>
          <p:nvPr/>
        </p:nvPicPr>
        <p:blipFill rotWithShape="1">
          <a:blip r:embed="rId3">
            <a:alphaModFix/>
          </a:blip>
          <a:srcRect b="0" l="0" r="0" t="0"/>
          <a:stretch/>
        </p:blipFill>
        <p:spPr>
          <a:xfrm>
            <a:off x="251520" y="548680"/>
            <a:ext cx="6552728" cy="5688632"/>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76"/>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EXECUTANDO EXEMPLO DE MENU COM JTEXTAREA</a:t>
            </a:r>
            <a:br>
              <a:rPr lang="pt-BR"/>
            </a:br>
            <a:endParaRPr/>
          </a:p>
        </p:txBody>
      </p:sp>
      <p:pic>
        <p:nvPicPr>
          <p:cNvPr id="1222" name="Google Shape;1222;p176"/>
          <p:cNvPicPr preferRelativeResize="0"/>
          <p:nvPr/>
        </p:nvPicPr>
        <p:blipFill rotWithShape="1">
          <a:blip r:embed="rId3">
            <a:alphaModFix/>
          </a:blip>
          <a:srcRect b="0" l="0" r="0" t="0"/>
          <a:stretch/>
        </p:blipFill>
        <p:spPr>
          <a:xfrm>
            <a:off x="179512" y="260648"/>
            <a:ext cx="6624736" cy="3960440"/>
          </a:xfrm>
          <a:prstGeom prst="rect">
            <a:avLst/>
          </a:prstGeom>
          <a:noFill/>
          <a:ln>
            <a:noFill/>
          </a:ln>
        </p:spPr>
      </p:pic>
      <p:pic>
        <p:nvPicPr>
          <p:cNvPr id="1223" name="Google Shape;1223;p176"/>
          <p:cNvPicPr preferRelativeResize="0"/>
          <p:nvPr/>
        </p:nvPicPr>
        <p:blipFill rotWithShape="1">
          <a:blip r:embed="rId4">
            <a:alphaModFix/>
          </a:blip>
          <a:srcRect b="0" l="0" r="0" t="0"/>
          <a:stretch/>
        </p:blipFill>
        <p:spPr>
          <a:xfrm>
            <a:off x="212038" y="4221088"/>
            <a:ext cx="4176464" cy="2448272"/>
          </a:xfrm>
          <a:prstGeom prst="rect">
            <a:avLst/>
          </a:prstGeom>
          <a:noFill/>
          <a:ln>
            <a:noFill/>
          </a:ln>
        </p:spPr>
      </p:pic>
      <p:pic>
        <p:nvPicPr>
          <p:cNvPr id="1224" name="Google Shape;1224;p176"/>
          <p:cNvPicPr preferRelativeResize="0"/>
          <p:nvPr/>
        </p:nvPicPr>
        <p:blipFill rotWithShape="1">
          <a:blip r:embed="rId5">
            <a:alphaModFix/>
          </a:blip>
          <a:srcRect b="0" l="0" r="0" t="0"/>
          <a:stretch/>
        </p:blipFill>
        <p:spPr>
          <a:xfrm>
            <a:off x="3262259" y="4221088"/>
            <a:ext cx="3574515" cy="24482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23"/>
                                        </p:tgtEl>
                                        <p:attrNameLst>
                                          <p:attrName>style.visibility</p:attrName>
                                        </p:attrNameLst>
                                      </p:cBhvr>
                                      <p:to>
                                        <p:strVal val="visible"/>
                                      </p:to>
                                    </p:set>
                                    <p:anim calcmode="lin" valueType="num">
                                      <p:cBhvr additive="base">
                                        <p:cTn dur="500"/>
                                        <p:tgtEl>
                                          <p:spTgt spid="12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223"/>
                                        </p:tgtEl>
                                        <p:attrNameLst>
                                          <p:attrName>ppt_y</p:attrName>
                                        </p:attrNameLst>
                                      </p:cBhvr>
                                      <p:tavLst>
                                        <p:tav fmla="" tm="0">
                                          <p:val>
                                            <p:strVal val="#ppt_y"/>
                                          </p:val>
                                        </p:tav>
                                        <p:tav fmla="" tm="100000">
                                          <p:val>
                                            <p:strVal val="#ppt_y+1"/>
                                          </p:val>
                                        </p:tav>
                                      </p:tavLst>
                                    </p:anim>
                                    <p:set>
                                      <p:cBhvr>
                                        <p:cTn dur="1" fill="hold">
                                          <p:stCondLst>
                                            <p:cond delay="500"/>
                                          </p:stCondLst>
                                        </p:cTn>
                                        <p:tgtEl>
                                          <p:spTgt spid="12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24"/>
                                        </p:tgtEl>
                                        <p:attrNameLst>
                                          <p:attrName>style.visibility</p:attrName>
                                        </p:attrNameLst>
                                      </p:cBhvr>
                                      <p:to>
                                        <p:strVal val="visible"/>
                                      </p:to>
                                    </p:set>
                                    <p:anim calcmode="lin" valueType="num">
                                      <p:cBhvr additive="base">
                                        <p:cTn dur="500"/>
                                        <p:tgtEl>
                                          <p:spTgt spid="12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77"/>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Menus de contexto ou menu popup têm a mesma funcionalidade dos menus convecionais. A única diferença é que menus de contexto são exibidos quando clicamos com o botão direito no componente para o qual o menu foi definido. Para ver um exemplo de menu com contexto, abra seu editor de texto favorito e clique com o botão direito sobre a área de edição de texto. As chances de um menu de contexto ser exibido são enormes. Em Java menus de contexto são criados como objetos da classe JPopupMenu. Os itens do menu são criados a partir da classe JMenuItem, de modo que você pode usar todas as técnicas que vimos nos tópicos anteriores. O aplicativo seguinte cria um menu de contexto para uma área de texto e oferece as opções de recortar, copiar e colar. Veja a listagem para o exemplo:</a:t>
            </a:r>
            <a:endParaRPr/>
          </a:p>
        </p:txBody>
      </p:sp>
      <p:sp>
        <p:nvSpPr>
          <p:cNvPr id="1230" name="Google Shape;1230;p17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CRIANDO UM MENU DE CONTEXTO – CLASSE JPOPUPMENU</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78"/>
          <p:cNvSpPr txBox="1"/>
          <p:nvPr>
            <p:ph type="title"/>
          </p:nvPr>
        </p:nvSpPr>
        <p:spPr>
          <a:xfrm>
            <a:off x="7020272" y="243232"/>
            <a:ext cx="1944216" cy="1097536"/>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FFFFFF"/>
              </a:buClr>
              <a:buSzPts val="2000"/>
              <a:buFont typeface="Libre Franklin Medium"/>
              <a:buNone/>
            </a:pPr>
            <a:r>
              <a:rPr lang="pt-BR">
                <a:solidFill>
                  <a:srgbClr val="FFFFFF"/>
                </a:solidFill>
              </a:rPr>
              <a:t>EXECUTANDO EXEMPLO DE JPOPUMENU</a:t>
            </a:r>
            <a:endParaRPr/>
          </a:p>
        </p:txBody>
      </p:sp>
      <p:pic>
        <p:nvPicPr>
          <p:cNvPr id="1236" name="Google Shape;1236;p178"/>
          <p:cNvPicPr preferRelativeResize="0"/>
          <p:nvPr/>
        </p:nvPicPr>
        <p:blipFill rotWithShape="1">
          <a:blip r:embed="rId3">
            <a:alphaModFix/>
          </a:blip>
          <a:srcRect b="0" l="0" r="0" t="0"/>
          <a:stretch/>
        </p:blipFill>
        <p:spPr>
          <a:xfrm>
            <a:off x="206807" y="243232"/>
            <a:ext cx="6607101" cy="6336704"/>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79"/>
          <p:cNvSpPr txBox="1"/>
          <p:nvPr>
            <p:ph type="title"/>
          </p:nvPr>
        </p:nvSpPr>
        <p:spPr>
          <a:xfrm>
            <a:off x="7020272" y="188640"/>
            <a:ext cx="2016224" cy="109959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FFFFFF"/>
              </a:buClr>
              <a:buSzPts val="2000"/>
              <a:buFont typeface="Libre Franklin Medium"/>
              <a:buNone/>
            </a:pPr>
            <a:r>
              <a:rPr lang="pt-BR">
                <a:solidFill>
                  <a:srgbClr val="FFFFFF"/>
                </a:solidFill>
              </a:rPr>
              <a:t>EXECUTANDO EXEMPLO DE JPOPUMENU</a:t>
            </a:r>
            <a:endParaRPr/>
          </a:p>
        </p:txBody>
      </p:sp>
      <p:pic>
        <p:nvPicPr>
          <p:cNvPr id="1242" name="Google Shape;1242;p179"/>
          <p:cNvPicPr preferRelativeResize="0"/>
          <p:nvPr/>
        </p:nvPicPr>
        <p:blipFill rotWithShape="1">
          <a:blip r:embed="rId3">
            <a:alphaModFix/>
          </a:blip>
          <a:srcRect b="0" l="0" r="0" t="0"/>
          <a:stretch/>
        </p:blipFill>
        <p:spPr>
          <a:xfrm>
            <a:off x="247752" y="188640"/>
            <a:ext cx="6516858" cy="6480720"/>
          </a:xfrm>
          <a:prstGeom prst="rect">
            <a:avLst/>
          </a:prstGeom>
          <a:noFill/>
          <a:ln>
            <a:noFill/>
          </a:ln>
        </p:spPr>
      </p:pic>
      <p:pic>
        <p:nvPicPr>
          <p:cNvPr id="1243" name="Google Shape;1243;p179"/>
          <p:cNvPicPr preferRelativeResize="0"/>
          <p:nvPr/>
        </p:nvPicPr>
        <p:blipFill rotWithShape="1">
          <a:blip r:embed="rId4">
            <a:alphaModFix/>
          </a:blip>
          <a:srcRect b="0" l="0" r="0" t="0"/>
          <a:stretch/>
        </p:blipFill>
        <p:spPr>
          <a:xfrm>
            <a:off x="3716610" y="3429000"/>
            <a:ext cx="3048000" cy="323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8"/>
          <p:cNvSpPr txBox="1"/>
          <p:nvPr>
            <p:ph idx="1" type="body"/>
          </p:nvPr>
        </p:nvSpPr>
        <p:spPr>
          <a:xfrm>
            <a:off x="380999" y="1719071"/>
            <a:ext cx="8407893" cy="1997961"/>
          </a:xfrm>
          <a:prstGeom prst="rect">
            <a:avLst/>
          </a:prstGeom>
          <a:noFill/>
          <a:ln>
            <a:noFill/>
          </a:ln>
        </p:spPr>
        <p:txBody>
          <a:bodyPr anchorCtr="0" anchor="t" bIns="45700" lIns="91425" spcFirstLastPara="1" rIns="91425" wrap="square" tIns="45700">
            <a:normAutofit fontScale="92500" lnSpcReduction="10000"/>
          </a:bodyPr>
          <a:lstStyle/>
          <a:p>
            <a:pPr indent="-228600" lvl="0" marL="274320" rtl="0" algn="just">
              <a:spcBef>
                <a:spcPts val="0"/>
              </a:spcBef>
              <a:spcAft>
                <a:spcPts val="0"/>
              </a:spcAft>
              <a:buSzPct val="100000"/>
              <a:buChar char="◼"/>
            </a:pPr>
            <a:r>
              <a:rPr lang="pt-BR"/>
              <a:t>Por padrão, as janelas dos aplicativos em Java podem ser redimensionadas em tempo de execução, ou seja, durante a execução do programa. Algumas vezes não queremos que o usuário seja capaz de alterar o tamanho da janela. Com a lista abaixo podemos fazer com que a janela não seja redimensionada:</a:t>
            </a:r>
            <a:endParaRPr/>
          </a:p>
          <a:p>
            <a:pPr indent="-228600" lvl="0" marL="274320" rtl="0" algn="l">
              <a:spcBef>
                <a:spcPts val="370"/>
              </a:spcBef>
              <a:spcAft>
                <a:spcPts val="0"/>
              </a:spcAft>
              <a:buSzPct val="100000"/>
              <a:buChar char="◼"/>
            </a:pPr>
            <a:r>
              <a:rPr lang="pt-BR"/>
              <a:t>Método: : setResizable(false)</a:t>
            </a:r>
            <a:endParaRPr/>
          </a:p>
        </p:txBody>
      </p:sp>
      <p:sp>
        <p:nvSpPr>
          <p:cNvPr id="205" name="Google Shape;205;p1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JANELA QUE NÃO PODE SER REDIMENSIONADA</a:t>
            </a:r>
            <a:endParaRPr/>
          </a:p>
        </p:txBody>
      </p:sp>
      <p:pic>
        <p:nvPicPr>
          <p:cNvPr id="206" name="Google Shape;206;p18"/>
          <p:cNvPicPr preferRelativeResize="0"/>
          <p:nvPr/>
        </p:nvPicPr>
        <p:blipFill rotWithShape="1">
          <a:blip r:embed="rId3">
            <a:alphaModFix/>
          </a:blip>
          <a:srcRect b="0" l="0" r="0" t="0"/>
          <a:stretch/>
        </p:blipFill>
        <p:spPr>
          <a:xfrm>
            <a:off x="1835696" y="3763430"/>
            <a:ext cx="5328592" cy="2725688"/>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80"/>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Quando você executar esse aplicativo, clique com o botão direito na área de texto e o menu de contexto será exibido. Escolha um dos itens do menu e veja o resultado obtido.</a:t>
            </a:r>
            <a:endParaRPr/>
          </a:p>
          <a:p>
            <a:pPr indent="-228600" lvl="0" marL="274320" rtl="0" algn="just">
              <a:spcBef>
                <a:spcPts val="400"/>
              </a:spcBef>
              <a:spcAft>
                <a:spcPts val="0"/>
              </a:spcAft>
              <a:buSzPts val="2000"/>
              <a:buChar char="◼"/>
            </a:pPr>
            <a:r>
              <a:rPr lang="pt-BR"/>
              <a:t>O menu de contexto usado para este exemplo é criado na linha: opcoes = new JPopupMenu();</a:t>
            </a:r>
            <a:endParaRPr/>
          </a:p>
          <a:p>
            <a:pPr indent="-228600" lvl="0" marL="274320" rtl="0" algn="just">
              <a:spcBef>
                <a:spcPts val="400"/>
              </a:spcBef>
              <a:spcAft>
                <a:spcPts val="0"/>
              </a:spcAft>
              <a:buSzPts val="2000"/>
              <a:buChar char="◼"/>
            </a:pPr>
            <a:r>
              <a:rPr lang="pt-BR"/>
              <a:t>Para exibi-lo, criamos uma classe anônima MouseAdapter e a fornecemos como argumento para o método addMouseListener da área de texto:</a:t>
            </a:r>
            <a:endParaRPr/>
          </a:p>
          <a:p>
            <a:pPr indent="0" lvl="1" marL="320040" rtl="0" algn="just">
              <a:spcBef>
                <a:spcPts val="360"/>
              </a:spcBef>
              <a:spcAft>
                <a:spcPts val="0"/>
              </a:spcAft>
              <a:buSzPts val="1800"/>
              <a:buNone/>
            </a:pPr>
            <a:r>
              <a:rPr lang="pt-BR"/>
              <a:t>texto.addMouseListener(new MouseAdapter(){</a:t>
            </a:r>
            <a:endParaRPr/>
          </a:p>
          <a:p>
            <a:pPr indent="0" lvl="1" marL="320040" rtl="0" algn="just">
              <a:spcBef>
                <a:spcPts val="360"/>
              </a:spcBef>
              <a:spcAft>
                <a:spcPts val="0"/>
              </a:spcAft>
              <a:buSzPts val="1800"/>
              <a:buNone/>
            </a:pPr>
            <a:r>
              <a:rPr lang="pt-BR"/>
              <a:t>public void mouseReleased(MouseEvent e) {</a:t>
            </a:r>
            <a:endParaRPr/>
          </a:p>
          <a:p>
            <a:pPr indent="0" lvl="2" marL="594360" rtl="0" algn="just">
              <a:spcBef>
                <a:spcPts val="320"/>
              </a:spcBef>
              <a:spcAft>
                <a:spcPts val="0"/>
              </a:spcAft>
              <a:buSzPts val="1600"/>
              <a:buNone/>
            </a:pPr>
            <a:r>
              <a:rPr lang="pt-BR"/>
              <a:t>if(e.isPopupTrigger())</a:t>
            </a:r>
            <a:endParaRPr/>
          </a:p>
          <a:p>
            <a:pPr indent="0" lvl="2" marL="594360" rtl="0" algn="just">
              <a:spcBef>
                <a:spcPts val="320"/>
              </a:spcBef>
              <a:spcAft>
                <a:spcPts val="0"/>
              </a:spcAft>
              <a:buSzPts val="1600"/>
              <a:buNone/>
            </a:pPr>
            <a:r>
              <a:rPr lang="pt-BR"/>
              <a:t>opcoes.show(e.getComponent(),e.getX(),e.getY()); }});</a:t>
            </a:r>
            <a:endParaRPr/>
          </a:p>
        </p:txBody>
      </p:sp>
      <p:sp>
        <p:nvSpPr>
          <p:cNvPr id="1249" name="Google Shape;1249;p18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EXECUTANDO O APLICATIVO</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8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Quando clicamos com o botão direito na área de texto e o método </a:t>
            </a:r>
            <a:r>
              <a:rPr b="1" lang="pt-BR"/>
              <a:t>mouseReleased</a:t>
            </a:r>
            <a:r>
              <a:rPr lang="pt-BR"/>
              <a:t> é disparado, efetuamos uma chamada ao método </a:t>
            </a:r>
            <a:r>
              <a:rPr b="1" lang="pt-BR"/>
              <a:t>isPopupTrigger</a:t>
            </a:r>
            <a:r>
              <a:rPr lang="pt-BR"/>
              <a:t> da classe </a:t>
            </a:r>
            <a:r>
              <a:rPr b="1" lang="pt-BR"/>
              <a:t>MouseEvent.</a:t>
            </a:r>
            <a:r>
              <a:rPr lang="pt-BR"/>
              <a:t> Esse método retorna verdadeio se o evento foi disparado com o botão direito do mouse. Satisfeita a condição, o menu de contexto é exibido. Observe os parâmetros para o método show da classe </a:t>
            </a:r>
            <a:r>
              <a:rPr b="1" lang="pt-BR"/>
              <a:t>JPopupMenu:</a:t>
            </a:r>
            <a:endParaRPr/>
          </a:p>
          <a:p>
            <a:pPr indent="0" lvl="1" marL="320040" rtl="0" algn="just">
              <a:spcBef>
                <a:spcPts val="360"/>
              </a:spcBef>
              <a:spcAft>
                <a:spcPts val="0"/>
              </a:spcAft>
              <a:buSzPts val="1800"/>
              <a:buNone/>
            </a:pPr>
            <a:r>
              <a:rPr b="1" lang="pt-BR"/>
              <a:t>show(Componet invoker, int x, int y);</a:t>
            </a:r>
            <a:endParaRPr/>
          </a:p>
          <a:p>
            <a:pPr indent="0" lvl="1" marL="320040" rtl="0" algn="just">
              <a:spcBef>
                <a:spcPts val="360"/>
              </a:spcBef>
              <a:spcAft>
                <a:spcPts val="0"/>
              </a:spcAft>
              <a:buSzPts val="1800"/>
              <a:buNone/>
            </a:pPr>
            <a:r>
              <a:rPr b="1" lang="pt-BR"/>
              <a:t>opcoes.show(e.getComponent(),e.getX(),e.getY()); }});</a:t>
            </a:r>
            <a:endParaRPr/>
          </a:p>
          <a:p>
            <a:pPr indent="-228600" lvl="0" marL="274320" rtl="0" algn="just">
              <a:spcBef>
                <a:spcPts val="400"/>
              </a:spcBef>
              <a:spcAft>
                <a:spcPts val="0"/>
              </a:spcAft>
              <a:buSzPts val="2000"/>
              <a:buChar char="◼"/>
            </a:pPr>
            <a:r>
              <a:rPr lang="pt-BR"/>
              <a:t>O parâmetro </a:t>
            </a:r>
            <a:r>
              <a:rPr b="1" lang="pt-BR"/>
              <a:t>invoker</a:t>
            </a:r>
            <a:r>
              <a:rPr lang="pt-BR"/>
              <a:t> é o componente para o qual o menu de contexto esta definido. Os parâmetros </a:t>
            </a:r>
            <a:r>
              <a:rPr b="1" lang="pt-BR"/>
              <a:t>x</a:t>
            </a:r>
            <a:r>
              <a:rPr lang="pt-BR"/>
              <a:t> e </a:t>
            </a:r>
            <a:r>
              <a:rPr b="1" lang="pt-BR"/>
              <a:t>y</a:t>
            </a:r>
            <a:r>
              <a:rPr lang="pt-BR"/>
              <a:t> são as coordenadas do mouse no momento em que o menu de contexto é chamado.</a:t>
            </a:r>
            <a:endParaRPr/>
          </a:p>
        </p:txBody>
      </p:sp>
      <p:sp>
        <p:nvSpPr>
          <p:cNvPr id="1255" name="Google Shape;1255;p18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EXECUTANDO O APLICATIVO</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8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EXECUTANDO O APLICATIVO</a:t>
            </a:r>
            <a:endParaRPr/>
          </a:p>
        </p:txBody>
      </p:sp>
      <p:pic>
        <p:nvPicPr>
          <p:cNvPr id="1261" name="Google Shape;1261;p182"/>
          <p:cNvPicPr preferRelativeResize="0"/>
          <p:nvPr/>
        </p:nvPicPr>
        <p:blipFill rotWithShape="1">
          <a:blip r:embed="rId3">
            <a:alphaModFix/>
          </a:blip>
          <a:srcRect b="0" l="0" r="0" t="0"/>
          <a:stretch/>
        </p:blipFill>
        <p:spPr>
          <a:xfrm>
            <a:off x="251520" y="1700808"/>
            <a:ext cx="2592288" cy="2232248"/>
          </a:xfrm>
          <a:prstGeom prst="rect">
            <a:avLst/>
          </a:prstGeom>
          <a:noFill/>
          <a:ln>
            <a:noFill/>
          </a:ln>
        </p:spPr>
      </p:pic>
      <p:pic>
        <p:nvPicPr>
          <p:cNvPr id="1262" name="Google Shape;1262;p182"/>
          <p:cNvPicPr preferRelativeResize="0"/>
          <p:nvPr/>
        </p:nvPicPr>
        <p:blipFill rotWithShape="1">
          <a:blip r:embed="rId4">
            <a:alphaModFix/>
          </a:blip>
          <a:srcRect b="0" l="0" r="0" t="0"/>
          <a:stretch/>
        </p:blipFill>
        <p:spPr>
          <a:xfrm>
            <a:off x="4139952" y="1700993"/>
            <a:ext cx="2557313" cy="2232248"/>
          </a:xfrm>
          <a:prstGeom prst="rect">
            <a:avLst/>
          </a:prstGeom>
          <a:noFill/>
          <a:ln>
            <a:noFill/>
          </a:ln>
        </p:spPr>
      </p:pic>
      <p:sp>
        <p:nvSpPr>
          <p:cNvPr id="1263" name="Google Shape;1263;p182"/>
          <p:cNvSpPr/>
          <p:nvPr/>
        </p:nvSpPr>
        <p:spPr>
          <a:xfrm>
            <a:off x="3059832" y="2492896"/>
            <a:ext cx="864096" cy="648072"/>
          </a:xfrm>
          <a:prstGeom prst="rightArrow">
            <a:avLst>
              <a:gd fmla="val 50000" name="adj1"/>
              <a:gd fmla="val 50000" name="adj2"/>
            </a:avLst>
          </a:prstGeom>
          <a:solidFill>
            <a:schemeClr val="accent3"/>
          </a:solidFill>
          <a:ln cap="flat" cmpd="dbl" w="476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1264" name="Google Shape;1264;p182"/>
          <p:cNvSpPr/>
          <p:nvPr/>
        </p:nvSpPr>
        <p:spPr>
          <a:xfrm>
            <a:off x="4932040" y="5085184"/>
            <a:ext cx="864096" cy="576064"/>
          </a:xfrm>
          <a:prstGeom prst="rightArrow">
            <a:avLst>
              <a:gd fmla="val 50000" name="adj1"/>
              <a:gd fmla="val 50000" name="adj2"/>
            </a:avLst>
          </a:prstGeom>
          <a:solidFill>
            <a:schemeClr val="accent3"/>
          </a:solidFill>
          <a:ln cap="flat" cmpd="dbl" w="476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pic>
        <p:nvPicPr>
          <p:cNvPr id="1265" name="Google Shape;1265;p182"/>
          <p:cNvPicPr preferRelativeResize="0"/>
          <p:nvPr/>
        </p:nvPicPr>
        <p:blipFill rotWithShape="1">
          <a:blip r:embed="rId5">
            <a:alphaModFix/>
          </a:blip>
          <a:srcRect b="0" l="0" r="0" t="0"/>
          <a:stretch/>
        </p:blipFill>
        <p:spPr>
          <a:xfrm>
            <a:off x="1606932" y="4180514"/>
            <a:ext cx="2291916" cy="2339330"/>
          </a:xfrm>
          <a:prstGeom prst="rect">
            <a:avLst/>
          </a:prstGeom>
          <a:noFill/>
          <a:ln>
            <a:noFill/>
          </a:ln>
        </p:spPr>
      </p:pic>
      <p:pic>
        <p:nvPicPr>
          <p:cNvPr id="1266" name="Google Shape;1266;p182"/>
          <p:cNvPicPr preferRelativeResize="0"/>
          <p:nvPr/>
        </p:nvPicPr>
        <p:blipFill rotWithShape="1">
          <a:blip r:embed="rId6">
            <a:alphaModFix/>
          </a:blip>
          <a:srcRect b="0" l="0" r="0" t="0"/>
          <a:stretch/>
        </p:blipFill>
        <p:spPr>
          <a:xfrm>
            <a:off x="6156176" y="4180514"/>
            <a:ext cx="2232248" cy="23393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1"/>
                                        </p:tgtEl>
                                        <p:attrNameLst>
                                          <p:attrName>style.visibility</p:attrName>
                                        </p:attrNameLst>
                                      </p:cBhvr>
                                      <p:to>
                                        <p:strVal val="visible"/>
                                      </p:to>
                                    </p:set>
                                    <p:anim calcmode="lin" valueType="num">
                                      <p:cBhvr additive="base">
                                        <p:cTn dur="500"/>
                                        <p:tgtEl>
                                          <p:spTgt spid="12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3"/>
                                        </p:tgtEl>
                                        <p:attrNameLst>
                                          <p:attrName>style.visibility</p:attrName>
                                        </p:attrNameLst>
                                      </p:cBhvr>
                                      <p:to>
                                        <p:strVal val="visible"/>
                                      </p:to>
                                    </p:set>
                                    <p:anim calcmode="lin" valueType="num">
                                      <p:cBhvr additive="base">
                                        <p:cTn dur="500"/>
                                        <p:tgtEl>
                                          <p:spTgt spid="12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2"/>
                                        </p:tgtEl>
                                        <p:attrNameLst>
                                          <p:attrName>style.visibility</p:attrName>
                                        </p:attrNameLst>
                                      </p:cBhvr>
                                      <p:to>
                                        <p:strVal val="visible"/>
                                      </p:to>
                                    </p:set>
                                    <p:anim calcmode="lin" valueType="num">
                                      <p:cBhvr additive="base">
                                        <p:cTn dur="500"/>
                                        <p:tgtEl>
                                          <p:spTgt spid="12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5"/>
                                        </p:tgtEl>
                                        <p:attrNameLst>
                                          <p:attrName>style.visibility</p:attrName>
                                        </p:attrNameLst>
                                      </p:cBhvr>
                                      <p:to>
                                        <p:strVal val="visible"/>
                                      </p:to>
                                    </p:set>
                                    <p:anim calcmode="lin" valueType="num">
                                      <p:cBhvr additive="base">
                                        <p:cTn dur="500"/>
                                        <p:tgtEl>
                                          <p:spTgt spid="12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4"/>
                                        </p:tgtEl>
                                        <p:attrNameLst>
                                          <p:attrName>style.visibility</p:attrName>
                                        </p:attrNameLst>
                                      </p:cBhvr>
                                      <p:to>
                                        <p:strVal val="visible"/>
                                      </p:to>
                                    </p:set>
                                    <p:anim calcmode="lin" valueType="num">
                                      <p:cBhvr additive="base">
                                        <p:cTn dur="500"/>
                                        <p:tgtEl>
                                          <p:spTgt spid="12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6"/>
                                        </p:tgtEl>
                                        <p:attrNameLst>
                                          <p:attrName>style.visibility</p:attrName>
                                        </p:attrNameLst>
                                      </p:cBhvr>
                                      <p:to>
                                        <p:strVal val="visible"/>
                                      </p:to>
                                    </p:set>
                                    <p:anim calcmode="lin" valueType="num">
                                      <p:cBhvr additive="base">
                                        <p:cTn dur="500"/>
                                        <p:tgtEl>
                                          <p:spTgt spid="12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83"/>
          <p:cNvSpPr txBox="1"/>
          <p:nvPr>
            <p:ph idx="1" type="body"/>
          </p:nvPr>
        </p:nvSpPr>
        <p:spPr>
          <a:xfrm>
            <a:off x="380999" y="1719070"/>
            <a:ext cx="8407893" cy="4950289"/>
          </a:xfrm>
          <a:prstGeom prst="rect">
            <a:avLst/>
          </a:prstGeom>
          <a:noFill/>
          <a:ln>
            <a:noFill/>
          </a:ln>
        </p:spPr>
        <p:txBody>
          <a:bodyPr anchorCtr="0" anchor="t" bIns="45700" lIns="91425" spcFirstLastPara="1" rIns="91425" wrap="square" tIns="45700">
            <a:noAutofit/>
          </a:bodyPr>
          <a:lstStyle/>
          <a:p>
            <a:pPr indent="-228600" lvl="0" marL="274320" rtl="0" algn="just">
              <a:spcBef>
                <a:spcPts val="0"/>
              </a:spcBef>
              <a:spcAft>
                <a:spcPts val="0"/>
              </a:spcAft>
              <a:buSzPts val="2000"/>
              <a:buChar char="◼"/>
            </a:pPr>
            <a:r>
              <a:rPr lang="pt-BR"/>
              <a:t>Uma barra de ferramentas é um contêiner para agrupar botões e outros controles usados com maior frequência no aplicativo. Grande parte dos aplicativos atuais apresenta barras de ferramentas, de modo que você deve analisar e verificar a necessidade de implementar essa funcionalidade em seus programas. Barras de ferramentas em aplicativos Java são criadas como objetos da classe JToolBar. Essa classe oferece algumas funcionalidades bem interessantes, entre elas a capacidade de ser arrastada pela janela do aplicativo (e até fora deste). O aplicativo seguinte mostra como incluir uma barra de ferramentas semelhantes às encontradas em muitos programas atuais. No momento os botões não fornecem nenhuma funcionalidade, mas você será capaz de arrastar a barra para qualquer um dos cantos da janela e, para sua surpresa, arrastá-la para fora do aplicativo. Veja a listagem para o exemplo:</a:t>
            </a:r>
            <a:endParaRPr/>
          </a:p>
        </p:txBody>
      </p:sp>
      <p:sp>
        <p:nvSpPr>
          <p:cNvPr id="1272" name="Google Shape;1272;p18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USO DA CLASSE JTOOLBAR PARA CRIAR BARRA DE FERRAMENTAS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84"/>
          <p:cNvSpPr txBox="1"/>
          <p:nvPr>
            <p:ph type="title"/>
          </p:nvPr>
        </p:nvSpPr>
        <p:spPr>
          <a:xfrm>
            <a:off x="6938384" y="196176"/>
            <a:ext cx="2123728" cy="1944216"/>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USO DA CLASSE JTOOLBAR PARA CRIAR BARRA DE FERRAMENTAS</a:t>
            </a:r>
            <a:endParaRPr/>
          </a:p>
        </p:txBody>
      </p:sp>
      <p:pic>
        <p:nvPicPr>
          <p:cNvPr id="1278" name="Google Shape;1278;p184"/>
          <p:cNvPicPr preferRelativeResize="0"/>
          <p:nvPr/>
        </p:nvPicPr>
        <p:blipFill rotWithShape="1">
          <a:blip r:embed="rId3">
            <a:alphaModFix/>
          </a:blip>
          <a:srcRect b="0" l="0" r="0" t="0"/>
          <a:stretch/>
        </p:blipFill>
        <p:spPr>
          <a:xfrm>
            <a:off x="179512" y="188640"/>
            <a:ext cx="6669070" cy="648072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85"/>
          <p:cNvSpPr txBox="1"/>
          <p:nvPr>
            <p:ph type="title"/>
          </p:nvPr>
        </p:nvSpPr>
        <p:spPr>
          <a:xfrm>
            <a:off x="6952032" y="260648"/>
            <a:ext cx="2105792" cy="1869904"/>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USO DA CLASSE JTOOLBAR PARA CRIAR BARRA DE FERRAMENTAS</a:t>
            </a:r>
            <a:endParaRPr/>
          </a:p>
        </p:txBody>
      </p:sp>
      <p:pic>
        <p:nvPicPr>
          <p:cNvPr id="1284" name="Google Shape;1284;p185"/>
          <p:cNvPicPr preferRelativeResize="0"/>
          <p:nvPr/>
        </p:nvPicPr>
        <p:blipFill rotWithShape="1">
          <a:blip r:embed="rId3">
            <a:alphaModFix/>
          </a:blip>
          <a:srcRect b="0" l="0" r="0" t="0"/>
          <a:stretch/>
        </p:blipFill>
        <p:spPr>
          <a:xfrm>
            <a:off x="179512" y="188640"/>
            <a:ext cx="6729620" cy="648072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86"/>
          <p:cNvSpPr txBox="1"/>
          <p:nvPr>
            <p:ph idx="1" type="body"/>
          </p:nvPr>
        </p:nvSpPr>
        <p:spPr>
          <a:xfrm>
            <a:off x="609600" y="304801"/>
            <a:ext cx="5867400" cy="891951"/>
          </a:xfrm>
          <a:prstGeom prst="rect">
            <a:avLst/>
          </a:prstGeom>
          <a:noFill/>
          <a:ln>
            <a:noFill/>
          </a:ln>
        </p:spPr>
        <p:txBody>
          <a:bodyPr anchorCtr="0" anchor="t" bIns="45700" lIns="91425" spcFirstLastPara="1" rIns="91425" wrap="square" tIns="45700">
            <a:normAutofit/>
          </a:bodyPr>
          <a:lstStyle/>
          <a:p>
            <a:pPr indent="0" lvl="0" marL="45720" rtl="0" algn="ctr">
              <a:spcBef>
                <a:spcPts val="0"/>
              </a:spcBef>
              <a:spcAft>
                <a:spcPts val="0"/>
              </a:spcAft>
              <a:buSzPts val="3200"/>
              <a:buNone/>
            </a:pPr>
            <a:r>
              <a:rPr lang="pt-BR"/>
              <a:t>EXECUTANDO O APLICATIVO</a:t>
            </a:r>
            <a:endParaRPr/>
          </a:p>
        </p:txBody>
      </p:sp>
      <p:pic>
        <p:nvPicPr>
          <p:cNvPr id="1290" name="Google Shape;1290;p186"/>
          <p:cNvPicPr preferRelativeResize="0"/>
          <p:nvPr/>
        </p:nvPicPr>
        <p:blipFill rotWithShape="1">
          <a:blip r:embed="rId3">
            <a:alphaModFix/>
          </a:blip>
          <a:srcRect b="0" l="0" r="0" t="0"/>
          <a:stretch/>
        </p:blipFill>
        <p:spPr>
          <a:xfrm>
            <a:off x="1383060" y="2132856"/>
            <a:ext cx="4320480" cy="2738876"/>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87"/>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Declarar o vetor que vai receber as imagens:</a:t>
            </a:r>
            <a:endParaRPr/>
          </a:p>
          <a:p>
            <a:pPr indent="0" lvl="0" marL="45720" rtl="0" algn="just">
              <a:spcBef>
                <a:spcPts val="400"/>
              </a:spcBef>
              <a:spcAft>
                <a:spcPts val="0"/>
              </a:spcAft>
              <a:buSzPts val="2000"/>
              <a:buNone/>
            </a:pPr>
            <a:r>
              <a:rPr lang="pt-BR"/>
              <a:t>   </a:t>
            </a:r>
            <a:r>
              <a:rPr b="1" lang="pt-BR"/>
              <a:t>ImageIcon imagens[];</a:t>
            </a:r>
            <a:endParaRPr/>
          </a:p>
          <a:p>
            <a:pPr indent="-228600" lvl="0" marL="274320" rtl="0" algn="just">
              <a:spcBef>
                <a:spcPts val="400"/>
              </a:spcBef>
              <a:spcAft>
                <a:spcPts val="0"/>
              </a:spcAft>
              <a:buSzPts val="2000"/>
              <a:buChar char="◼"/>
            </a:pPr>
            <a:r>
              <a:rPr lang="pt-BR"/>
              <a:t>Para definir as imagens dos botões da barra de ferramentas, usamos o seguinte vetor de objetos com seis posições da classe ImageIcon:</a:t>
            </a:r>
            <a:endParaRPr/>
          </a:p>
          <a:p>
            <a:pPr indent="0" lvl="0" marL="45720" rtl="0" algn="just">
              <a:spcBef>
                <a:spcPts val="400"/>
              </a:spcBef>
              <a:spcAft>
                <a:spcPts val="0"/>
              </a:spcAft>
              <a:buSzPts val="2000"/>
              <a:buNone/>
            </a:pPr>
            <a:r>
              <a:rPr b="1" lang="pt-BR"/>
              <a:t>   imagens = new ImageIcon[6];</a:t>
            </a:r>
            <a:endParaRPr/>
          </a:p>
          <a:p>
            <a:pPr indent="-228600" lvl="0" marL="274320" rtl="0" algn="just">
              <a:spcBef>
                <a:spcPts val="400"/>
              </a:spcBef>
              <a:spcAft>
                <a:spcPts val="0"/>
              </a:spcAft>
              <a:buSzPts val="2000"/>
              <a:buChar char="◼"/>
            </a:pPr>
            <a:r>
              <a:rPr lang="pt-BR"/>
              <a:t>O nome e o caminho das imagens são definidos como itens do vetor ícones:</a:t>
            </a:r>
            <a:endParaRPr/>
          </a:p>
          <a:p>
            <a:pPr indent="-228600" lvl="0" marL="274320" rtl="0" algn="just">
              <a:spcBef>
                <a:spcPts val="400"/>
              </a:spcBef>
              <a:spcAft>
                <a:spcPts val="0"/>
              </a:spcAft>
              <a:buSzPts val="2000"/>
              <a:buChar char="◼"/>
            </a:pPr>
            <a:r>
              <a:rPr b="1" lang="pt-BR"/>
              <a:t>String cones[]={"imagens/direita.gif","imagens/esquerda.gif",</a:t>
            </a:r>
            <a:endParaRPr/>
          </a:p>
          <a:p>
            <a:pPr indent="0" lvl="1" marL="320040" rtl="0" algn="just">
              <a:spcBef>
                <a:spcPts val="360"/>
              </a:spcBef>
              <a:spcAft>
                <a:spcPts val="0"/>
              </a:spcAft>
              <a:buSzPts val="1800"/>
              <a:buNone/>
            </a:pPr>
            <a:r>
              <a:rPr b="1" lang="pt-BR"/>
              <a:t>                          "imagens/centro.gif","imagens/recortar.gif",</a:t>
            </a:r>
            <a:endParaRPr/>
          </a:p>
          <a:p>
            <a:pPr indent="0" lvl="1" marL="320040" rtl="0" algn="just">
              <a:spcBef>
                <a:spcPts val="360"/>
              </a:spcBef>
              <a:spcAft>
                <a:spcPts val="0"/>
              </a:spcAft>
              <a:buSzPts val="1800"/>
              <a:buNone/>
            </a:pPr>
            <a:r>
              <a:rPr b="1" lang="pt-BR"/>
              <a:t>                          "imagens/copiar.gif","imagens/colar.gif"};</a:t>
            </a:r>
            <a:endParaRPr/>
          </a:p>
        </p:txBody>
      </p:sp>
      <p:sp>
        <p:nvSpPr>
          <p:cNvPr id="1296" name="Google Shape;1296;p18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ANALISANDO O APLICATIVO</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88"/>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lnSpcReduction="10000"/>
          </a:bodyPr>
          <a:lstStyle/>
          <a:p>
            <a:pPr indent="-228600" lvl="0" marL="274320" rtl="0" algn="just">
              <a:spcBef>
                <a:spcPts val="0"/>
              </a:spcBef>
              <a:spcAft>
                <a:spcPts val="0"/>
              </a:spcAft>
              <a:buSzPts val="2000"/>
              <a:buChar char="◼"/>
            </a:pPr>
            <a:r>
              <a:rPr lang="pt-BR"/>
              <a:t>O próximo passo é instanciar os objetos da classe ImageIcon com as imagens do vetor ícones. Isso é feito no laço seguinte:</a:t>
            </a:r>
            <a:endParaRPr/>
          </a:p>
          <a:p>
            <a:pPr indent="0" lvl="0" marL="45720" rtl="0" algn="just">
              <a:spcBef>
                <a:spcPts val="400"/>
              </a:spcBef>
              <a:spcAft>
                <a:spcPts val="0"/>
              </a:spcAft>
              <a:buSzPts val="2000"/>
              <a:buNone/>
            </a:pPr>
            <a:r>
              <a:rPr b="1" lang="pt-BR"/>
              <a:t>   for(int i = 0;i &lt; 6;i++){</a:t>
            </a:r>
            <a:endParaRPr/>
          </a:p>
          <a:p>
            <a:pPr indent="0" lvl="0" marL="45720" rtl="0" algn="just">
              <a:spcBef>
                <a:spcPts val="400"/>
              </a:spcBef>
              <a:spcAft>
                <a:spcPts val="0"/>
              </a:spcAft>
              <a:buSzPts val="2000"/>
              <a:buNone/>
            </a:pPr>
            <a:r>
              <a:rPr b="1" lang="pt-BR"/>
              <a:t>         imagens[i] = new ImageIcon(icones[i]); }</a:t>
            </a:r>
            <a:endParaRPr/>
          </a:p>
          <a:p>
            <a:pPr indent="-101600" lvl="0" marL="274320" rtl="0" algn="l">
              <a:spcBef>
                <a:spcPts val="400"/>
              </a:spcBef>
              <a:spcAft>
                <a:spcPts val="0"/>
              </a:spcAft>
              <a:buSzPts val="2000"/>
              <a:buNone/>
            </a:pPr>
            <a:r>
              <a:t/>
            </a:r>
            <a:endParaRPr/>
          </a:p>
          <a:p>
            <a:pPr indent="-228600" lvl="0" marL="274320" rtl="0" algn="just">
              <a:spcBef>
                <a:spcPts val="400"/>
              </a:spcBef>
              <a:spcAft>
                <a:spcPts val="0"/>
              </a:spcAft>
              <a:buSzPts val="2000"/>
              <a:buChar char="◼"/>
            </a:pPr>
            <a:r>
              <a:rPr lang="pt-BR"/>
              <a:t>São criados seis botões com imagens veja seguintes instruções:</a:t>
            </a:r>
            <a:endParaRPr/>
          </a:p>
          <a:p>
            <a:pPr indent="0" lvl="0" marL="45720" rtl="0" algn="just">
              <a:spcBef>
                <a:spcPts val="400"/>
              </a:spcBef>
              <a:spcAft>
                <a:spcPts val="0"/>
              </a:spcAft>
              <a:buSzPts val="2000"/>
              <a:buNone/>
            </a:pPr>
            <a:r>
              <a:rPr b="1" lang="pt-BR"/>
              <a:t>   direita = new JButton(imagens[0]);</a:t>
            </a:r>
            <a:endParaRPr/>
          </a:p>
          <a:p>
            <a:pPr indent="0" lvl="0" marL="45720" rtl="0" algn="just">
              <a:spcBef>
                <a:spcPts val="400"/>
              </a:spcBef>
              <a:spcAft>
                <a:spcPts val="0"/>
              </a:spcAft>
              <a:buSzPts val="2000"/>
              <a:buNone/>
            </a:pPr>
            <a:r>
              <a:rPr b="1" lang="pt-BR"/>
              <a:t>   esquerda = new JButton(imagens[1]);</a:t>
            </a:r>
            <a:endParaRPr/>
          </a:p>
          <a:p>
            <a:pPr indent="0" lvl="0" marL="45720" rtl="0" algn="just">
              <a:spcBef>
                <a:spcPts val="400"/>
              </a:spcBef>
              <a:spcAft>
                <a:spcPts val="0"/>
              </a:spcAft>
              <a:buSzPts val="2000"/>
              <a:buNone/>
            </a:pPr>
            <a:r>
              <a:rPr b="1" lang="pt-BR"/>
              <a:t>   centralizar = new JButton(imagens[2]);</a:t>
            </a:r>
            <a:endParaRPr/>
          </a:p>
          <a:p>
            <a:pPr indent="0" lvl="0" marL="45720" rtl="0" algn="just">
              <a:spcBef>
                <a:spcPts val="400"/>
              </a:spcBef>
              <a:spcAft>
                <a:spcPts val="0"/>
              </a:spcAft>
              <a:buSzPts val="2000"/>
              <a:buNone/>
            </a:pPr>
            <a:r>
              <a:rPr b="1" lang="pt-BR"/>
              <a:t>   recortar = new JButton(imagens[3]);</a:t>
            </a:r>
            <a:endParaRPr/>
          </a:p>
          <a:p>
            <a:pPr indent="0" lvl="0" marL="45720" rtl="0" algn="just">
              <a:spcBef>
                <a:spcPts val="400"/>
              </a:spcBef>
              <a:spcAft>
                <a:spcPts val="0"/>
              </a:spcAft>
              <a:buSzPts val="2000"/>
              <a:buNone/>
            </a:pPr>
            <a:r>
              <a:rPr b="1" lang="pt-BR"/>
              <a:t>   copiar = new JButton(imagens[4]);</a:t>
            </a:r>
            <a:endParaRPr/>
          </a:p>
          <a:p>
            <a:pPr indent="0" lvl="0" marL="45720" rtl="0" algn="just">
              <a:spcBef>
                <a:spcPts val="400"/>
              </a:spcBef>
              <a:spcAft>
                <a:spcPts val="0"/>
              </a:spcAft>
              <a:buSzPts val="2000"/>
              <a:buNone/>
            </a:pPr>
            <a:r>
              <a:rPr b="1" lang="pt-BR"/>
              <a:t>   colar = new JButton(imagens[5]);</a:t>
            </a:r>
            <a:endParaRPr/>
          </a:p>
        </p:txBody>
      </p:sp>
      <p:sp>
        <p:nvSpPr>
          <p:cNvPr id="1302" name="Google Shape;1302;p18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ANALISANDO O APLICATIVO </a:t>
            </a:r>
            <a:r>
              <a:rPr lang="pt-BR" sz="1800"/>
              <a:t>(CONT.)</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89"/>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Próximo passo adicionar dicas aos botões da barra de ferramentas:</a:t>
            </a:r>
            <a:endParaRPr/>
          </a:p>
          <a:p>
            <a:pPr indent="0" lvl="1" marL="320040" rtl="0" algn="just">
              <a:spcBef>
                <a:spcPts val="360"/>
              </a:spcBef>
              <a:spcAft>
                <a:spcPts val="0"/>
              </a:spcAft>
              <a:buSzPts val="1800"/>
              <a:buNone/>
            </a:pPr>
            <a:r>
              <a:rPr b="1" lang="pt-BR"/>
              <a:t>direita.setToolTipText("Direita (Ctrl+d)");</a:t>
            </a:r>
            <a:endParaRPr/>
          </a:p>
          <a:p>
            <a:pPr indent="0" lvl="1" marL="320040" rtl="0" algn="just">
              <a:spcBef>
                <a:spcPts val="360"/>
              </a:spcBef>
              <a:spcAft>
                <a:spcPts val="0"/>
              </a:spcAft>
              <a:buSzPts val="1800"/>
              <a:buNone/>
            </a:pPr>
            <a:r>
              <a:rPr b="1" lang="pt-BR"/>
              <a:t>esquerda.setToolTipText("Esquerda (Ctrl+e)");</a:t>
            </a:r>
            <a:endParaRPr/>
          </a:p>
          <a:p>
            <a:pPr indent="0" lvl="1" marL="320040" rtl="0" algn="just">
              <a:spcBef>
                <a:spcPts val="360"/>
              </a:spcBef>
              <a:spcAft>
                <a:spcPts val="0"/>
              </a:spcAft>
              <a:buSzPts val="1800"/>
              <a:buNone/>
            </a:pPr>
            <a:r>
              <a:rPr b="1" lang="pt-BR"/>
              <a:t>centralizar.setToolTipText("Centralizar (Ctrl+z)");</a:t>
            </a:r>
            <a:endParaRPr/>
          </a:p>
          <a:p>
            <a:pPr indent="0" lvl="1" marL="320040" rtl="0" algn="just">
              <a:spcBef>
                <a:spcPts val="360"/>
              </a:spcBef>
              <a:spcAft>
                <a:spcPts val="0"/>
              </a:spcAft>
              <a:buSzPts val="1800"/>
              <a:buNone/>
            </a:pPr>
            <a:r>
              <a:rPr b="1" lang="pt-BR"/>
              <a:t>recortar.setToolTipText("Recortar (Ctrl+x)");</a:t>
            </a:r>
            <a:endParaRPr/>
          </a:p>
          <a:p>
            <a:pPr indent="0" lvl="1" marL="320040" rtl="0" algn="just">
              <a:spcBef>
                <a:spcPts val="360"/>
              </a:spcBef>
              <a:spcAft>
                <a:spcPts val="0"/>
              </a:spcAft>
              <a:buSzPts val="1800"/>
              <a:buNone/>
            </a:pPr>
            <a:r>
              <a:rPr b="1" lang="pt-BR"/>
              <a:t>copiar.setToolTipText("Copiar (Ctrl+c)");</a:t>
            </a:r>
            <a:endParaRPr/>
          </a:p>
          <a:p>
            <a:pPr indent="0" lvl="1" marL="320040" rtl="0" algn="just">
              <a:spcBef>
                <a:spcPts val="360"/>
              </a:spcBef>
              <a:spcAft>
                <a:spcPts val="0"/>
              </a:spcAft>
              <a:buSzPts val="1800"/>
              <a:buNone/>
            </a:pPr>
            <a:r>
              <a:rPr b="1" lang="pt-BR"/>
              <a:t>colar.setToolTipText("Colar (Ctrl+v)");</a:t>
            </a:r>
            <a:endParaRPr/>
          </a:p>
        </p:txBody>
      </p:sp>
      <p:sp>
        <p:nvSpPr>
          <p:cNvPr id="1308" name="Google Shape;1308;p18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ANALISANDO O APLICATIVO </a:t>
            </a:r>
            <a:r>
              <a:rPr lang="pt-BR" sz="1800"/>
              <a:t>(CONT.)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9"/>
          <p:cNvSpPr txBox="1"/>
          <p:nvPr>
            <p:ph idx="1" type="body"/>
          </p:nvPr>
        </p:nvSpPr>
        <p:spPr>
          <a:xfrm>
            <a:off x="380999" y="1719071"/>
            <a:ext cx="8407893" cy="629809"/>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Método: setLocationRelativeTo(null);</a:t>
            </a:r>
            <a:endParaRPr/>
          </a:p>
        </p:txBody>
      </p:sp>
      <p:sp>
        <p:nvSpPr>
          <p:cNvPr id="212" name="Google Shape;212;p1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JANELA CENTRALIZADA</a:t>
            </a:r>
            <a:endParaRPr/>
          </a:p>
        </p:txBody>
      </p:sp>
      <p:pic>
        <p:nvPicPr>
          <p:cNvPr id="213" name="Google Shape;213;p19"/>
          <p:cNvPicPr preferRelativeResize="0"/>
          <p:nvPr/>
        </p:nvPicPr>
        <p:blipFill rotWithShape="1">
          <a:blip r:embed="rId3">
            <a:alphaModFix/>
          </a:blip>
          <a:srcRect b="0" l="0" r="0" t="0"/>
          <a:stretch/>
        </p:blipFill>
        <p:spPr>
          <a:xfrm>
            <a:off x="1322259" y="2322418"/>
            <a:ext cx="6766844" cy="3858766"/>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90"/>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92500" lnSpcReduction="20000"/>
          </a:bodyPr>
          <a:lstStyle/>
          <a:p>
            <a:pPr indent="-228600" lvl="0" marL="274320" rtl="0" algn="just">
              <a:spcBef>
                <a:spcPts val="0"/>
              </a:spcBef>
              <a:spcAft>
                <a:spcPts val="0"/>
              </a:spcAft>
              <a:buSzPct val="100000"/>
              <a:buChar char="◼"/>
            </a:pPr>
            <a:r>
              <a:rPr lang="pt-BR"/>
              <a:t>A barra de ferramentas é criada na linha:</a:t>
            </a:r>
            <a:endParaRPr/>
          </a:p>
          <a:p>
            <a:pPr indent="0" lvl="0" marL="45720" rtl="0" algn="just">
              <a:spcBef>
                <a:spcPts val="370"/>
              </a:spcBef>
              <a:spcAft>
                <a:spcPts val="0"/>
              </a:spcAft>
              <a:buSzPct val="100000"/>
              <a:buNone/>
            </a:pPr>
            <a:r>
              <a:rPr b="1" lang="pt-BR"/>
              <a:t>   barra = new JToolBar("Barra de Ferramentas");</a:t>
            </a:r>
            <a:endParaRPr/>
          </a:p>
          <a:p>
            <a:pPr indent="-228600" lvl="0" marL="274320" rtl="0" algn="just">
              <a:spcBef>
                <a:spcPts val="370"/>
              </a:spcBef>
              <a:spcAft>
                <a:spcPts val="0"/>
              </a:spcAft>
              <a:buSzPct val="100000"/>
              <a:buChar char="◼"/>
            </a:pPr>
            <a:r>
              <a:rPr lang="pt-BR"/>
              <a:t>Trocar a cor de fundo da dica dos botões da barra de ferramentas:</a:t>
            </a:r>
            <a:endParaRPr/>
          </a:p>
          <a:p>
            <a:pPr indent="0" lvl="0" marL="45720" rtl="0" algn="just">
              <a:spcBef>
                <a:spcPts val="370"/>
              </a:spcBef>
              <a:spcAft>
                <a:spcPts val="0"/>
              </a:spcAft>
              <a:buSzPct val="100000"/>
              <a:buNone/>
            </a:pPr>
            <a:r>
              <a:rPr b="1" lang="pt-BR"/>
              <a:t>   UIManager.put("ToolTip.background",SystemColor.info);</a:t>
            </a:r>
            <a:endParaRPr/>
          </a:p>
          <a:p>
            <a:pPr indent="-228600" lvl="0" marL="274320" rtl="0" algn="just">
              <a:spcBef>
                <a:spcPts val="370"/>
              </a:spcBef>
              <a:spcAft>
                <a:spcPts val="0"/>
              </a:spcAft>
              <a:buSzPct val="100000"/>
              <a:buChar char="◼"/>
            </a:pPr>
            <a:r>
              <a:rPr lang="pt-BR"/>
              <a:t>Trocar a cor da letra da dica dos botões da barra de ferramentas:</a:t>
            </a:r>
            <a:endParaRPr/>
          </a:p>
          <a:p>
            <a:pPr indent="0" lvl="0" marL="45720" rtl="0" algn="just">
              <a:spcBef>
                <a:spcPts val="370"/>
              </a:spcBef>
              <a:spcAft>
                <a:spcPts val="0"/>
              </a:spcAft>
              <a:buSzPct val="100000"/>
              <a:buNone/>
            </a:pPr>
            <a:r>
              <a:rPr b="1" lang="pt-BR"/>
              <a:t>   UIManager.put("ToolTip.foreground",Color.blue);</a:t>
            </a:r>
            <a:endParaRPr/>
          </a:p>
          <a:p>
            <a:pPr indent="-228600" lvl="0" marL="274320" rtl="0" algn="just">
              <a:spcBef>
                <a:spcPts val="370"/>
              </a:spcBef>
              <a:spcAft>
                <a:spcPts val="0"/>
              </a:spcAft>
              <a:buSzPct val="100000"/>
              <a:buChar char="◼"/>
            </a:pPr>
            <a:r>
              <a:rPr lang="pt-BR"/>
              <a:t>Os botões são adicionados à barra de ferramentas pelo método add:</a:t>
            </a:r>
            <a:endParaRPr/>
          </a:p>
          <a:p>
            <a:pPr indent="0" lvl="1" marL="320040" rtl="0" algn="just">
              <a:spcBef>
                <a:spcPts val="333"/>
              </a:spcBef>
              <a:spcAft>
                <a:spcPts val="0"/>
              </a:spcAft>
              <a:buSzPct val="100000"/>
              <a:buNone/>
            </a:pPr>
            <a:r>
              <a:rPr b="1" lang="pt-BR"/>
              <a:t>barra.add(direita);</a:t>
            </a:r>
            <a:endParaRPr/>
          </a:p>
          <a:p>
            <a:pPr indent="0" lvl="1" marL="320040" rtl="0" algn="just">
              <a:spcBef>
                <a:spcPts val="333"/>
              </a:spcBef>
              <a:spcAft>
                <a:spcPts val="0"/>
              </a:spcAft>
              <a:buSzPct val="100000"/>
              <a:buNone/>
            </a:pPr>
            <a:r>
              <a:rPr b="1" lang="pt-BR"/>
              <a:t>barra.add(esquerda);</a:t>
            </a:r>
            <a:endParaRPr/>
          </a:p>
          <a:p>
            <a:pPr indent="0" lvl="1" marL="320040" rtl="0" algn="just">
              <a:spcBef>
                <a:spcPts val="333"/>
              </a:spcBef>
              <a:spcAft>
                <a:spcPts val="0"/>
              </a:spcAft>
              <a:buSzPct val="100000"/>
              <a:buNone/>
            </a:pPr>
            <a:r>
              <a:rPr b="1" lang="pt-BR"/>
              <a:t>barra.add(centralizar);</a:t>
            </a:r>
            <a:endParaRPr/>
          </a:p>
          <a:p>
            <a:pPr indent="0" lvl="1" marL="320040" rtl="0" algn="just">
              <a:spcBef>
                <a:spcPts val="333"/>
              </a:spcBef>
              <a:spcAft>
                <a:spcPts val="0"/>
              </a:spcAft>
              <a:buSzPct val="100000"/>
              <a:buNone/>
            </a:pPr>
            <a:r>
              <a:rPr b="1" lang="pt-BR"/>
              <a:t>barra.addSeparator();</a:t>
            </a:r>
            <a:endParaRPr/>
          </a:p>
          <a:p>
            <a:pPr indent="0" lvl="1" marL="320040" rtl="0" algn="just">
              <a:spcBef>
                <a:spcPts val="333"/>
              </a:spcBef>
              <a:spcAft>
                <a:spcPts val="0"/>
              </a:spcAft>
              <a:buSzPct val="100000"/>
              <a:buNone/>
            </a:pPr>
            <a:r>
              <a:rPr b="1" lang="pt-BR"/>
              <a:t>barra.add(recortar);</a:t>
            </a:r>
            <a:endParaRPr/>
          </a:p>
          <a:p>
            <a:pPr indent="0" lvl="1" marL="320040" rtl="0" algn="just">
              <a:spcBef>
                <a:spcPts val="333"/>
              </a:spcBef>
              <a:spcAft>
                <a:spcPts val="0"/>
              </a:spcAft>
              <a:buSzPct val="100000"/>
              <a:buNone/>
            </a:pPr>
            <a:r>
              <a:rPr b="1" lang="pt-BR"/>
              <a:t>barra.add(copiar);</a:t>
            </a:r>
            <a:endParaRPr/>
          </a:p>
          <a:p>
            <a:pPr indent="0" lvl="1" marL="320040" rtl="0" algn="just">
              <a:spcBef>
                <a:spcPts val="333"/>
              </a:spcBef>
              <a:spcAft>
                <a:spcPts val="0"/>
              </a:spcAft>
              <a:buSzPct val="100000"/>
              <a:buNone/>
            </a:pPr>
            <a:r>
              <a:rPr b="1" lang="pt-BR"/>
              <a:t>barra.add(colar);</a:t>
            </a:r>
            <a:endParaRPr/>
          </a:p>
        </p:txBody>
      </p:sp>
      <p:sp>
        <p:nvSpPr>
          <p:cNvPr id="1314" name="Google Shape;1314;p19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ANALISANDO O APLICATIVO </a:t>
            </a:r>
            <a:r>
              <a:rPr lang="pt-BR" sz="1800"/>
              <a:t>(CONT.)</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9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92500" lnSpcReduction="10000"/>
          </a:bodyPr>
          <a:lstStyle/>
          <a:p>
            <a:pPr indent="-228600" lvl="0" marL="274320" rtl="0" algn="just">
              <a:spcBef>
                <a:spcPts val="0"/>
              </a:spcBef>
              <a:spcAft>
                <a:spcPts val="0"/>
              </a:spcAft>
              <a:buSzPct val="100000"/>
              <a:buChar char="◼"/>
            </a:pPr>
            <a:r>
              <a:rPr lang="pt-BR"/>
              <a:t>Aplicar o efeito </a:t>
            </a:r>
            <a:r>
              <a:rPr b="1" lang="pt-BR"/>
              <a:t>Rollover</a:t>
            </a:r>
            <a:r>
              <a:rPr lang="pt-BR"/>
              <a:t> aos botões da barra de ferramentas:</a:t>
            </a:r>
            <a:endParaRPr/>
          </a:p>
          <a:p>
            <a:pPr indent="-228600" lvl="0" marL="274320" rtl="0" algn="just">
              <a:spcBef>
                <a:spcPts val="370"/>
              </a:spcBef>
              <a:spcAft>
                <a:spcPts val="0"/>
              </a:spcAft>
              <a:buSzPct val="100000"/>
              <a:buChar char="◼"/>
            </a:pPr>
            <a:r>
              <a:rPr lang="pt-BR"/>
              <a:t>O efeito </a:t>
            </a:r>
            <a:r>
              <a:rPr b="1" lang="pt-BR"/>
              <a:t>Rollover</a:t>
            </a:r>
            <a:r>
              <a:rPr lang="pt-BR"/>
              <a:t> modifica algum aspecto do controle quando movemos o ponteiro sobre ele. Geralmente esse efeito aplica cores e imagens diferentes. Em barras de ferramentas a técnica mais comum é aplicar uma borda diferenciada quando o ponteiro adentra ou sai da área do componente. Java permite aplicar esse efeito a barras de ferramentas por meio de uma chamada ao método </a:t>
            </a:r>
            <a:r>
              <a:rPr b="1" lang="pt-BR"/>
              <a:t>setRollover</a:t>
            </a:r>
            <a:r>
              <a:rPr lang="pt-BR"/>
              <a:t> da classe </a:t>
            </a:r>
            <a:r>
              <a:rPr b="1" lang="pt-BR"/>
              <a:t>JToolBar</a:t>
            </a:r>
            <a:r>
              <a:rPr lang="pt-BR"/>
              <a:t>. Veja como isso pode ser feito:</a:t>
            </a:r>
            <a:endParaRPr/>
          </a:p>
          <a:p>
            <a:pPr indent="0" lvl="0" marL="45720" rtl="0" algn="just">
              <a:spcBef>
                <a:spcPts val="370"/>
              </a:spcBef>
              <a:spcAft>
                <a:spcPts val="0"/>
              </a:spcAft>
              <a:buSzPct val="100000"/>
              <a:buNone/>
            </a:pPr>
            <a:r>
              <a:rPr b="1" lang="pt-BR"/>
              <a:t>barra.setRollover(true);</a:t>
            </a:r>
            <a:endParaRPr/>
          </a:p>
          <a:p>
            <a:pPr indent="0" lvl="0" marL="45720" rtl="0" algn="just">
              <a:spcBef>
                <a:spcPts val="370"/>
              </a:spcBef>
              <a:spcAft>
                <a:spcPts val="0"/>
              </a:spcAft>
              <a:buSzPct val="100000"/>
              <a:buNone/>
            </a:pPr>
            <a:r>
              <a:rPr lang="pt-BR"/>
              <a:t>Posicionar a barra de ferramentas na janela:</a:t>
            </a:r>
            <a:endParaRPr/>
          </a:p>
          <a:p>
            <a:pPr indent="0" lvl="0" marL="45720" rtl="0" algn="just">
              <a:spcBef>
                <a:spcPts val="370"/>
              </a:spcBef>
              <a:spcAft>
                <a:spcPts val="0"/>
              </a:spcAft>
              <a:buSzPct val="100000"/>
              <a:buNone/>
            </a:pPr>
            <a:r>
              <a:rPr b="1" lang="pt-BR"/>
              <a:t>barra.setBounds(1,1,260,50);</a:t>
            </a:r>
            <a:endParaRPr/>
          </a:p>
          <a:p>
            <a:pPr indent="0" lvl="0" marL="45720" rtl="0" algn="just">
              <a:spcBef>
                <a:spcPts val="370"/>
              </a:spcBef>
              <a:spcAft>
                <a:spcPts val="0"/>
              </a:spcAft>
              <a:buSzPct val="100000"/>
              <a:buNone/>
            </a:pPr>
            <a:r>
              <a:rPr lang="pt-BR"/>
              <a:t>Adicionar a barra de ferramentas na janela:</a:t>
            </a:r>
            <a:endParaRPr/>
          </a:p>
          <a:p>
            <a:pPr indent="0" lvl="0" marL="45720" rtl="0" algn="just">
              <a:spcBef>
                <a:spcPts val="370"/>
              </a:spcBef>
              <a:spcAft>
                <a:spcPts val="0"/>
              </a:spcAft>
              <a:buSzPct val="100000"/>
              <a:buNone/>
            </a:pPr>
            <a:r>
              <a:rPr b="1" lang="pt-BR"/>
              <a:t>tela.add(barra);</a:t>
            </a:r>
            <a:endParaRPr/>
          </a:p>
        </p:txBody>
      </p:sp>
      <p:sp>
        <p:nvSpPr>
          <p:cNvPr id="1320" name="Google Shape;1320;p19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ANALISANDO O APLICATIVO </a:t>
            </a:r>
            <a:r>
              <a:rPr lang="pt-BR" sz="1800"/>
              <a:t>(CONT.)</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9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400"/>
              <a:buChar char="◼"/>
            </a:pPr>
            <a:r>
              <a:rPr lang="pt-BR" sz="2400"/>
              <a:t>Janelas secundárias são modais ou não-modais que dependem da janela principal do aplicativo. Por meio dessas janelas podemos efetuar novas operações acessando até mesmo os componentes da janela principal. Janelas secundárias são criadas como instâncias da classe </a:t>
            </a:r>
            <a:r>
              <a:rPr b="1" lang="pt-BR" sz="2400"/>
              <a:t>JDialog</a:t>
            </a:r>
            <a:r>
              <a:rPr lang="pt-BR" sz="2400"/>
              <a:t>, e fornece praticamente todas as funcionalidades da classe </a:t>
            </a:r>
            <a:r>
              <a:rPr b="1" lang="pt-BR" sz="2400"/>
              <a:t>JFrame</a:t>
            </a:r>
            <a:r>
              <a:rPr lang="pt-BR" sz="2400"/>
              <a:t>. Isso quer dizer que podemos obter o painel de conteúdo de um objeto dessa classe e incluir componentes, interagir com o usuário, enviando dados para a janela principal.</a:t>
            </a:r>
            <a:endParaRPr/>
          </a:p>
        </p:txBody>
      </p:sp>
      <p:sp>
        <p:nvSpPr>
          <p:cNvPr id="1326" name="Google Shape;1326;p19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COMO CRIAR JANELAS SECUNDÁRIAS MODAIS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93"/>
          <p:cNvSpPr txBox="1"/>
          <p:nvPr>
            <p:ph idx="1" type="body"/>
          </p:nvPr>
        </p:nvSpPr>
        <p:spPr>
          <a:xfrm>
            <a:off x="380999" y="1719071"/>
            <a:ext cx="8407893" cy="1421897"/>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O aplicativo seguinte é o nosso ponto de partida para o estudo da classe </a:t>
            </a:r>
            <a:r>
              <a:rPr b="1" lang="pt-BR"/>
              <a:t>JDialog</a:t>
            </a:r>
            <a:r>
              <a:rPr lang="pt-BR"/>
              <a:t>. Trata-se de uma janela principal com apenas um botão. Quando você clicar no botão abrir, uma nova janela com apenas um botão é aberta. Veja:</a:t>
            </a:r>
            <a:endParaRPr/>
          </a:p>
        </p:txBody>
      </p:sp>
      <p:sp>
        <p:nvSpPr>
          <p:cNvPr id="1332" name="Google Shape;1332;p19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COMO CRIAR JANELAS SECUNDÁRIAS MODAIS </a:t>
            </a:r>
            <a:r>
              <a:rPr lang="pt-BR" sz="2000"/>
              <a:t>(CONT)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94"/>
          <p:cNvSpPr txBox="1"/>
          <p:nvPr>
            <p:ph type="title"/>
          </p:nvPr>
        </p:nvSpPr>
        <p:spPr>
          <a:xfrm>
            <a:off x="6948264" y="457200"/>
            <a:ext cx="2016224"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JANELAS SECUNDÁRIAS MODAIS</a:t>
            </a:r>
            <a:br>
              <a:rPr lang="pt-BR"/>
            </a:br>
            <a:endParaRPr/>
          </a:p>
        </p:txBody>
      </p:sp>
      <p:pic>
        <p:nvPicPr>
          <p:cNvPr id="1338" name="Google Shape;1338;p194"/>
          <p:cNvPicPr preferRelativeResize="0"/>
          <p:nvPr/>
        </p:nvPicPr>
        <p:blipFill rotWithShape="1">
          <a:blip r:embed="rId3">
            <a:alphaModFix/>
          </a:blip>
          <a:srcRect b="0" l="0" r="0" t="0"/>
          <a:stretch/>
        </p:blipFill>
        <p:spPr>
          <a:xfrm>
            <a:off x="193160" y="243232"/>
            <a:ext cx="6624736" cy="633670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95"/>
          <p:cNvSpPr txBox="1"/>
          <p:nvPr>
            <p:ph type="title"/>
          </p:nvPr>
        </p:nvSpPr>
        <p:spPr>
          <a:xfrm>
            <a:off x="7020272" y="457200"/>
            <a:ext cx="2016224"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JANELAS SECUNDÁRIAS MODAIS</a:t>
            </a:r>
            <a:br>
              <a:rPr lang="pt-BR"/>
            </a:br>
            <a:endParaRPr/>
          </a:p>
        </p:txBody>
      </p:sp>
      <p:pic>
        <p:nvPicPr>
          <p:cNvPr id="1344" name="Google Shape;1344;p195"/>
          <p:cNvPicPr preferRelativeResize="0"/>
          <p:nvPr/>
        </p:nvPicPr>
        <p:blipFill rotWithShape="1">
          <a:blip r:embed="rId3">
            <a:alphaModFix/>
          </a:blip>
          <a:srcRect b="0" l="0" r="0" t="0"/>
          <a:stretch/>
        </p:blipFill>
        <p:spPr>
          <a:xfrm>
            <a:off x="169632" y="188640"/>
            <a:ext cx="6675884" cy="648072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6"/>
          <p:cNvSpPr txBox="1"/>
          <p:nvPr>
            <p:ph type="title"/>
          </p:nvPr>
        </p:nvSpPr>
        <p:spPr>
          <a:xfrm>
            <a:off x="7020272" y="457200"/>
            <a:ext cx="1944216" cy="167335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000"/>
              <a:buFont typeface="Libre Franklin Medium"/>
              <a:buNone/>
            </a:pPr>
            <a:r>
              <a:rPr lang="pt-BR"/>
              <a:t>EXECUTANDO </a:t>
            </a:r>
            <a:br>
              <a:rPr lang="pt-BR"/>
            </a:br>
            <a:r>
              <a:rPr lang="pt-BR"/>
              <a:t>O APLICATIVO</a:t>
            </a:r>
            <a:br>
              <a:rPr lang="pt-BR"/>
            </a:br>
            <a:br>
              <a:rPr lang="pt-BR"/>
            </a:br>
            <a:endParaRPr/>
          </a:p>
        </p:txBody>
      </p:sp>
      <p:pic>
        <p:nvPicPr>
          <p:cNvPr id="1350" name="Google Shape;1350;p196"/>
          <p:cNvPicPr preferRelativeResize="0"/>
          <p:nvPr/>
        </p:nvPicPr>
        <p:blipFill rotWithShape="1">
          <a:blip r:embed="rId3">
            <a:alphaModFix/>
          </a:blip>
          <a:srcRect b="0" l="0" r="0" t="0"/>
          <a:stretch/>
        </p:blipFill>
        <p:spPr>
          <a:xfrm>
            <a:off x="3882310" y="5240689"/>
            <a:ext cx="2847975" cy="1219200"/>
          </a:xfrm>
          <a:prstGeom prst="rect">
            <a:avLst/>
          </a:prstGeom>
          <a:noFill/>
          <a:ln>
            <a:noFill/>
          </a:ln>
        </p:spPr>
      </p:pic>
      <p:pic>
        <p:nvPicPr>
          <p:cNvPr id="1351" name="Google Shape;1351;p196"/>
          <p:cNvPicPr preferRelativeResize="0"/>
          <p:nvPr/>
        </p:nvPicPr>
        <p:blipFill rotWithShape="1">
          <a:blip r:embed="rId4">
            <a:alphaModFix/>
          </a:blip>
          <a:srcRect b="0" l="0" r="0" t="0"/>
          <a:stretch/>
        </p:blipFill>
        <p:spPr>
          <a:xfrm>
            <a:off x="2455962" y="2636912"/>
            <a:ext cx="1905000" cy="1905000"/>
          </a:xfrm>
          <a:prstGeom prst="rect">
            <a:avLst/>
          </a:prstGeom>
          <a:noFill/>
          <a:ln>
            <a:noFill/>
          </a:ln>
        </p:spPr>
      </p:pic>
      <p:pic>
        <p:nvPicPr>
          <p:cNvPr id="1352" name="Google Shape;1352;p196"/>
          <p:cNvPicPr preferRelativeResize="0"/>
          <p:nvPr/>
        </p:nvPicPr>
        <p:blipFill rotWithShape="1">
          <a:blip r:embed="rId5">
            <a:alphaModFix/>
          </a:blip>
          <a:srcRect b="0" l="0" r="0" t="0"/>
          <a:stretch/>
        </p:blipFill>
        <p:spPr>
          <a:xfrm>
            <a:off x="1979712" y="457200"/>
            <a:ext cx="2857500" cy="1428750"/>
          </a:xfrm>
          <a:prstGeom prst="rect">
            <a:avLst/>
          </a:prstGeom>
          <a:noFill/>
          <a:ln>
            <a:noFill/>
          </a:ln>
        </p:spPr>
      </p:pic>
      <p:sp>
        <p:nvSpPr>
          <p:cNvPr id="1353" name="Google Shape;1353;p196"/>
          <p:cNvSpPr txBox="1"/>
          <p:nvPr/>
        </p:nvSpPr>
        <p:spPr>
          <a:xfrm>
            <a:off x="5288364" y="457200"/>
            <a:ext cx="140488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800" u="none" cap="none" strike="noStrike">
                <a:solidFill>
                  <a:schemeClr val="dk1"/>
                </a:solidFill>
                <a:latin typeface="Libre Franklin Medium"/>
                <a:ea typeface="Libre Franklin Medium"/>
                <a:cs typeface="Libre Franklin Medium"/>
                <a:sym typeface="Libre Franklin Medium"/>
              </a:rPr>
              <a:t>Clique no  abrir, uma nova janela será aberta</a:t>
            </a:r>
            <a:endParaRPr/>
          </a:p>
        </p:txBody>
      </p:sp>
      <p:sp>
        <p:nvSpPr>
          <p:cNvPr id="1354" name="Google Shape;1354;p196"/>
          <p:cNvSpPr/>
          <p:nvPr/>
        </p:nvSpPr>
        <p:spPr>
          <a:xfrm rot="2991416">
            <a:off x="4317653" y="2018477"/>
            <a:ext cx="360040" cy="584692"/>
          </a:xfrm>
          <a:prstGeom prst="downArrow">
            <a:avLst>
              <a:gd fmla="val 50000" name="adj1"/>
              <a:gd fmla="val 50000" name="adj2"/>
            </a:avLst>
          </a:prstGeom>
          <a:solidFill>
            <a:schemeClr val="accent1"/>
          </a:solidFill>
          <a:ln cap="flat" cmpd="sng" w="19050">
            <a:solidFill>
              <a:srgbClr val="904C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
        <p:nvSpPr>
          <p:cNvPr id="1355" name="Google Shape;1355;p196"/>
          <p:cNvSpPr txBox="1"/>
          <p:nvPr/>
        </p:nvSpPr>
        <p:spPr>
          <a:xfrm>
            <a:off x="4716016" y="2909691"/>
            <a:ext cx="1977231"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pt-BR" sz="1800">
                <a:solidFill>
                  <a:schemeClr val="dk1"/>
                </a:solidFill>
                <a:latin typeface="Libre Franklin Medium"/>
                <a:ea typeface="Libre Franklin Medium"/>
                <a:cs typeface="Libre Franklin Medium"/>
                <a:sym typeface="Libre Franklin Medium"/>
              </a:rPr>
              <a:t>Clique no  botão sair, uma nova janela será aberta </a:t>
            </a:r>
            <a:endParaRPr/>
          </a:p>
        </p:txBody>
      </p:sp>
      <p:pic>
        <p:nvPicPr>
          <p:cNvPr id="1356" name="Google Shape;1356;p196"/>
          <p:cNvPicPr preferRelativeResize="0"/>
          <p:nvPr/>
        </p:nvPicPr>
        <p:blipFill rotWithShape="1">
          <a:blip r:embed="rId6">
            <a:alphaModFix/>
          </a:blip>
          <a:srcRect b="0" l="0" r="0" t="0"/>
          <a:stretch/>
        </p:blipFill>
        <p:spPr>
          <a:xfrm rot="-5400000">
            <a:off x="4447769" y="4641343"/>
            <a:ext cx="536494" cy="4999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52"/>
                                        </p:tgtEl>
                                        <p:attrNameLst>
                                          <p:attrName>style.visibility</p:attrName>
                                        </p:attrNameLst>
                                      </p:cBhvr>
                                      <p:to>
                                        <p:strVal val="visible"/>
                                      </p:to>
                                    </p:set>
                                    <p:anim calcmode="lin" valueType="num">
                                      <p:cBhvr additive="base">
                                        <p:cTn dur="500"/>
                                        <p:tgtEl>
                                          <p:spTgt spid="13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54"/>
                                        </p:tgtEl>
                                        <p:attrNameLst>
                                          <p:attrName>style.visibility</p:attrName>
                                        </p:attrNameLst>
                                      </p:cBhvr>
                                      <p:to>
                                        <p:strVal val="visible"/>
                                      </p:to>
                                    </p:set>
                                    <p:anim calcmode="lin" valueType="num">
                                      <p:cBhvr additive="base">
                                        <p:cTn dur="500"/>
                                        <p:tgtEl>
                                          <p:spTgt spid="13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500"/>
                                        <p:tgtEl>
                                          <p:spTgt spid="1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56"/>
                                        </p:tgtEl>
                                        <p:attrNameLst>
                                          <p:attrName>style.visibility</p:attrName>
                                        </p:attrNameLst>
                                      </p:cBhvr>
                                      <p:to>
                                        <p:strVal val="visible"/>
                                      </p:to>
                                    </p:set>
                                    <p:anim calcmode="lin" valueType="num">
                                      <p:cBhvr additive="base">
                                        <p:cTn dur="500"/>
                                        <p:tgtEl>
                                          <p:spTgt spid="13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2000"/>
                                        <p:tgtEl>
                                          <p:spTgt spid="1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97"/>
          <p:cNvSpPr txBox="1"/>
          <p:nvPr>
            <p:ph idx="1" type="body"/>
          </p:nvPr>
        </p:nvSpPr>
        <p:spPr>
          <a:xfrm>
            <a:off x="380999" y="1556792"/>
            <a:ext cx="8407893" cy="5022297"/>
          </a:xfrm>
          <a:prstGeom prst="rect">
            <a:avLst/>
          </a:prstGeom>
          <a:noFill/>
          <a:ln>
            <a:noFill/>
          </a:ln>
        </p:spPr>
        <p:txBody>
          <a:bodyPr anchorCtr="0" anchor="t" bIns="45700" lIns="91425" spcFirstLastPara="1" rIns="91425" wrap="square" tIns="45700">
            <a:noAutofit/>
          </a:bodyPr>
          <a:lstStyle/>
          <a:p>
            <a:pPr indent="-228600" lvl="0" marL="274320" rtl="0" algn="just">
              <a:spcBef>
                <a:spcPts val="0"/>
              </a:spcBef>
              <a:spcAft>
                <a:spcPts val="0"/>
              </a:spcAft>
              <a:buSzPts val="1600"/>
              <a:buChar char="◼"/>
            </a:pPr>
            <a:r>
              <a:rPr lang="pt-BR" sz="1600"/>
              <a:t>Após a execução do aplicativo, clique no botão Abrir. Você visualizará a segunda janela com o botão de Sair. O entendimento do código é muito importante para o uso correto de janelas secundárias em um aplicativo Java. É Importante acompanhar atentamente a análise que faremos.</a:t>
            </a:r>
            <a:endParaRPr/>
          </a:p>
          <a:p>
            <a:pPr indent="-228600" lvl="0" marL="274320" rtl="0" algn="just">
              <a:spcBef>
                <a:spcPts val="320"/>
              </a:spcBef>
              <a:spcAft>
                <a:spcPts val="0"/>
              </a:spcAft>
              <a:buSzPts val="1600"/>
              <a:buChar char="◼"/>
            </a:pPr>
            <a:r>
              <a:rPr lang="pt-BR" sz="1600"/>
              <a:t>A classe privada Inicial:</a:t>
            </a:r>
            <a:endParaRPr/>
          </a:p>
          <a:p>
            <a:pPr indent="0" lvl="2" marL="594360" rtl="0" algn="just">
              <a:spcBef>
                <a:spcPts val="320"/>
              </a:spcBef>
              <a:spcAft>
                <a:spcPts val="0"/>
              </a:spcAft>
              <a:buSzPts val="1600"/>
              <a:buNone/>
            </a:pPr>
            <a:r>
              <a:rPr b="1" lang="pt-BR"/>
              <a:t>private class Inicial extends JDialog{</a:t>
            </a:r>
            <a:endParaRPr/>
          </a:p>
          <a:p>
            <a:pPr indent="0" lvl="2" marL="594360" rtl="0" algn="just">
              <a:spcBef>
                <a:spcPts val="320"/>
              </a:spcBef>
              <a:spcAft>
                <a:spcPts val="0"/>
              </a:spcAft>
              <a:buSzPts val="1600"/>
              <a:buNone/>
            </a:pPr>
            <a:r>
              <a:rPr b="1" lang="pt-BR"/>
              <a:t>JButton sair;</a:t>
            </a:r>
            <a:endParaRPr/>
          </a:p>
          <a:p>
            <a:pPr indent="0" lvl="2" marL="594360" rtl="0" algn="just">
              <a:spcBef>
                <a:spcPts val="320"/>
              </a:spcBef>
              <a:spcAft>
                <a:spcPts val="0"/>
              </a:spcAft>
              <a:buSzPts val="1600"/>
              <a:buNone/>
            </a:pPr>
            <a:r>
              <a:rPr b="1" lang="pt-BR"/>
              <a:t>public Inicial(Frame owner, String title,boolean modal){</a:t>
            </a:r>
            <a:endParaRPr/>
          </a:p>
          <a:p>
            <a:pPr indent="0" lvl="2" marL="594360" rtl="0" algn="just">
              <a:spcBef>
                <a:spcPts val="320"/>
              </a:spcBef>
              <a:spcAft>
                <a:spcPts val="0"/>
              </a:spcAft>
              <a:buSzPts val="1600"/>
              <a:buNone/>
            </a:pPr>
            <a:r>
              <a:rPr b="1" lang="pt-BR"/>
              <a:t>super(owner,title,modal);</a:t>
            </a:r>
            <a:endParaRPr/>
          </a:p>
          <a:p>
            <a:pPr indent="0" lvl="2" marL="594360" rtl="0" algn="just">
              <a:spcBef>
                <a:spcPts val="320"/>
              </a:spcBef>
              <a:spcAft>
                <a:spcPts val="0"/>
              </a:spcAft>
              <a:buSzPts val="1600"/>
              <a:buNone/>
            </a:pPr>
            <a:r>
              <a:rPr b="1" lang="pt-BR"/>
              <a:t>Container tela1 = getContentPane();</a:t>
            </a:r>
            <a:endParaRPr/>
          </a:p>
          <a:p>
            <a:pPr indent="0" lvl="2" marL="594360" rtl="0" algn="just">
              <a:spcBef>
                <a:spcPts val="320"/>
              </a:spcBef>
              <a:spcAft>
                <a:spcPts val="0"/>
              </a:spcAft>
              <a:buSzPts val="1600"/>
              <a:buNone/>
            </a:pPr>
            <a:r>
              <a:rPr b="1" lang="pt-BR"/>
              <a:t>tela1.setLayout(null);</a:t>
            </a:r>
            <a:endParaRPr/>
          </a:p>
          <a:p>
            <a:pPr indent="0" lvl="2" marL="594360" rtl="0" algn="just">
              <a:spcBef>
                <a:spcPts val="320"/>
              </a:spcBef>
              <a:spcAft>
                <a:spcPts val="0"/>
              </a:spcAft>
              <a:buSzPts val="1600"/>
              <a:buNone/>
            </a:pPr>
            <a:r>
              <a:rPr b="1" lang="pt-BR"/>
              <a:t>sair = new JButton("Sair");</a:t>
            </a:r>
            <a:endParaRPr/>
          </a:p>
          <a:p>
            <a:pPr indent="0" lvl="2" marL="594360" rtl="0" algn="just">
              <a:spcBef>
                <a:spcPts val="320"/>
              </a:spcBef>
              <a:spcAft>
                <a:spcPts val="0"/>
              </a:spcAft>
              <a:buSzPts val="1600"/>
              <a:buNone/>
            </a:pPr>
            <a:r>
              <a:rPr b="1" lang="pt-BR"/>
              <a:t>sair.setBounds(50,50,100,20);</a:t>
            </a:r>
            <a:endParaRPr/>
          </a:p>
          <a:p>
            <a:pPr indent="0" lvl="2" marL="594360" rtl="0" algn="just">
              <a:spcBef>
                <a:spcPts val="320"/>
              </a:spcBef>
              <a:spcAft>
                <a:spcPts val="0"/>
              </a:spcAft>
              <a:buSzPts val="1600"/>
              <a:buNone/>
            </a:pPr>
            <a:r>
              <a:rPr b="1" lang="pt-BR"/>
              <a:t>TBsair tsair = new TBsair();</a:t>
            </a:r>
            <a:endParaRPr/>
          </a:p>
          <a:p>
            <a:pPr indent="0" lvl="2" marL="594360" rtl="0" algn="just">
              <a:spcBef>
                <a:spcPts val="320"/>
              </a:spcBef>
              <a:spcAft>
                <a:spcPts val="0"/>
              </a:spcAft>
              <a:buSzPts val="1600"/>
              <a:buNone/>
            </a:pPr>
            <a:r>
              <a:rPr b="1" lang="pt-BR"/>
              <a:t>sair.addActionListener(tsair);</a:t>
            </a:r>
            <a:endParaRPr/>
          </a:p>
          <a:p>
            <a:pPr indent="0" lvl="2" marL="594360" rtl="0" algn="just">
              <a:spcBef>
                <a:spcPts val="320"/>
              </a:spcBef>
              <a:spcAft>
                <a:spcPts val="0"/>
              </a:spcAft>
              <a:buSzPts val="1600"/>
              <a:buNone/>
            </a:pPr>
            <a:r>
              <a:rPr b="1" lang="pt-BR"/>
              <a:t>tela1.add(sair);</a:t>
            </a:r>
            <a:endParaRPr/>
          </a:p>
          <a:p>
            <a:pPr indent="0" lvl="2" marL="594360" rtl="0" algn="just">
              <a:spcBef>
                <a:spcPts val="320"/>
              </a:spcBef>
              <a:spcAft>
                <a:spcPts val="0"/>
              </a:spcAft>
              <a:buSzPts val="1600"/>
              <a:buNone/>
            </a:pPr>
            <a:r>
              <a:rPr b="1" lang="pt-BR"/>
              <a:t>setSize(200,200);</a:t>
            </a:r>
            <a:endParaRPr/>
          </a:p>
          <a:p>
            <a:pPr indent="0" lvl="2" marL="594360" rtl="0" algn="just">
              <a:spcBef>
                <a:spcPts val="320"/>
              </a:spcBef>
              <a:spcAft>
                <a:spcPts val="0"/>
              </a:spcAft>
              <a:buSzPts val="1600"/>
              <a:buNone/>
            </a:pPr>
            <a:r>
              <a:rPr b="1" lang="pt-BR"/>
              <a:t>setLocationRelativeTo(null); } }</a:t>
            </a:r>
            <a:endParaRPr/>
          </a:p>
        </p:txBody>
      </p:sp>
      <p:sp>
        <p:nvSpPr>
          <p:cNvPr id="1362" name="Google Shape;1362;p19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98"/>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92500" lnSpcReduction="20000"/>
          </a:bodyPr>
          <a:lstStyle/>
          <a:p>
            <a:pPr indent="-228600" lvl="0" marL="274320" rtl="0" algn="just">
              <a:spcBef>
                <a:spcPts val="0"/>
              </a:spcBef>
              <a:spcAft>
                <a:spcPts val="0"/>
              </a:spcAft>
              <a:buSzPct val="100000"/>
              <a:buChar char="◼"/>
            </a:pPr>
            <a:r>
              <a:rPr lang="pt-BR"/>
              <a:t>Declaramos a variável que vai fazer referência ao botão sair: JButton sair;</a:t>
            </a:r>
            <a:endParaRPr/>
          </a:p>
          <a:p>
            <a:pPr indent="-228600" lvl="0" marL="274320" rtl="0" algn="just">
              <a:spcBef>
                <a:spcPts val="370"/>
              </a:spcBef>
              <a:spcAft>
                <a:spcPts val="0"/>
              </a:spcAft>
              <a:buSzPct val="100000"/>
              <a:buChar char="◼"/>
            </a:pPr>
            <a:r>
              <a:rPr lang="pt-BR"/>
              <a:t>Declaramos a referência segundajanela que receberá a Incial:</a:t>
            </a:r>
            <a:endParaRPr/>
          </a:p>
          <a:p>
            <a:pPr indent="0" lvl="0" marL="45720" rtl="0" algn="just">
              <a:spcBef>
                <a:spcPts val="370"/>
              </a:spcBef>
              <a:spcAft>
                <a:spcPts val="0"/>
              </a:spcAft>
              <a:buSzPct val="100000"/>
              <a:buNone/>
            </a:pPr>
            <a:r>
              <a:rPr lang="pt-BR"/>
              <a:t>    </a:t>
            </a:r>
            <a:r>
              <a:rPr b="1" lang="pt-BR"/>
              <a:t>Inicial segundajanela;</a:t>
            </a:r>
            <a:endParaRPr/>
          </a:p>
          <a:p>
            <a:pPr indent="-228600" lvl="0" marL="274320" rtl="0" algn="just">
              <a:spcBef>
                <a:spcPts val="370"/>
              </a:spcBef>
              <a:spcAft>
                <a:spcPts val="0"/>
              </a:spcAft>
              <a:buSzPct val="100000"/>
              <a:buChar char="◼"/>
            </a:pPr>
            <a:r>
              <a:rPr lang="pt-BR"/>
              <a:t>Classe privada Incial: Esta classe herda JDialog. Observe os parâmetros para seu construtor: </a:t>
            </a:r>
            <a:r>
              <a:rPr b="1" lang="pt-BR"/>
              <a:t>public Inicial(Frame owner, String Title, boolean modal);</a:t>
            </a:r>
            <a:endParaRPr/>
          </a:p>
          <a:p>
            <a:pPr indent="-228600" lvl="0" marL="274320" rtl="0" algn="just">
              <a:spcBef>
                <a:spcPts val="370"/>
              </a:spcBef>
              <a:spcAft>
                <a:spcPts val="0"/>
              </a:spcAft>
              <a:buSzPct val="100000"/>
              <a:buChar char="◼"/>
            </a:pPr>
            <a:r>
              <a:rPr lang="pt-BR"/>
              <a:t>O parâmetro </a:t>
            </a:r>
            <a:r>
              <a:rPr b="1" lang="pt-BR"/>
              <a:t>owner</a:t>
            </a:r>
            <a:r>
              <a:rPr lang="pt-BR"/>
              <a:t> é usado para especificar a janela principal a partir da qual a janela secundária será chamada. O parâmetro </a:t>
            </a:r>
            <a:r>
              <a:rPr b="1" lang="pt-BR"/>
              <a:t>title</a:t>
            </a:r>
            <a:r>
              <a:rPr lang="pt-BR"/>
              <a:t> serve para fornece o título para janela, modal especifica se a janela será </a:t>
            </a:r>
            <a:r>
              <a:rPr b="1" lang="pt-BR"/>
              <a:t>modal</a:t>
            </a:r>
            <a:r>
              <a:rPr lang="pt-BR"/>
              <a:t> ou não-modal. Uma janela modal tem o foco e deve ser fechada antes que o usuário volte à janela principal do aplicativo.</a:t>
            </a:r>
            <a:endParaRPr/>
          </a:p>
          <a:p>
            <a:pPr indent="-228600" lvl="0" marL="274320" rtl="0" algn="just">
              <a:spcBef>
                <a:spcPts val="370"/>
              </a:spcBef>
              <a:spcAft>
                <a:spcPts val="0"/>
              </a:spcAft>
              <a:buSzPct val="100000"/>
              <a:buChar char="◼"/>
            </a:pPr>
            <a:r>
              <a:rPr lang="pt-BR"/>
              <a:t>Na linha linha do construtor temos uma chamada ao construtor da superclasse </a:t>
            </a:r>
            <a:r>
              <a:rPr b="1" lang="pt-BR"/>
              <a:t>JDialog: super(owner,title,modal);</a:t>
            </a:r>
            <a:endParaRPr/>
          </a:p>
          <a:p>
            <a:pPr indent="-228600" lvl="0" marL="274320" rtl="0" algn="just">
              <a:spcBef>
                <a:spcPts val="370"/>
              </a:spcBef>
              <a:spcAft>
                <a:spcPts val="0"/>
              </a:spcAft>
              <a:buSzPct val="100000"/>
              <a:buChar char="◼"/>
            </a:pPr>
            <a:r>
              <a:rPr lang="pt-BR"/>
              <a:t>O que fazemos aqui é transferir os valores recebidos para a superclasse.</a:t>
            </a:r>
            <a:endParaRPr/>
          </a:p>
        </p:txBody>
      </p:sp>
      <p:sp>
        <p:nvSpPr>
          <p:cNvPr id="1368" name="Google Shape;1368;p19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 </a:t>
            </a:r>
            <a:r>
              <a:rPr lang="pt-BR" sz="1800"/>
              <a:t>(CONT.)</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99"/>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lnSpcReduction="10000"/>
          </a:bodyPr>
          <a:lstStyle/>
          <a:p>
            <a:pPr indent="-228600" lvl="0" marL="274320" rtl="0" algn="just">
              <a:spcBef>
                <a:spcPts val="0"/>
              </a:spcBef>
              <a:spcAft>
                <a:spcPts val="0"/>
              </a:spcAft>
              <a:buSzPts val="2000"/>
              <a:buChar char="◼"/>
            </a:pPr>
            <a:r>
              <a:rPr lang="pt-BR"/>
              <a:t>Chamamos os métodos para adicionar componentes na janela:</a:t>
            </a:r>
            <a:endParaRPr/>
          </a:p>
          <a:p>
            <a:pPr indent="0" lvl="1" marL="320040" rtl="0" algn="just">
              <a:spcBef>
                <a:spcPts val="360"/>
              </a:spcBef>
              <a:spcAft>
                <a:spcPts val="0"/>
              </a:spcAft>
              <a:buSzPts val="1800"/>
              <a:buNone/>
            </a:pPr>
            <a:r>
              <a:rPr lang="pt-BR"/>
              <a:t>    </a:t>
            </a:r>
            <a:r>
              <a:rPr b="1" lang="pt-BR"/>
              <a:t>Container tela1 = getContentPane();</a:t>
            </a:r>
            <a:endParaRPr/>
          </a:p>
          <a:p>
            <a:pPr indent="0" lvl="1" marL="320040" rtl="0" algn="just">
              <a:spcBef>
                <a:spcPts val="360"/>
              </a:spcBef>
              <a:spcAft>
                <a:spcPts val="0"/>
              </a:spcAft>
              <a:buSzPts val="1800"/>
              <a:buNone/>
            </a:pPr>
            <a:r>
              <a:rPr b="1" lang="pt-BR"/>
              <a:t>    tela1.setLayout(null);</a:t>
            </a:r>
            <a:endParaRPr/>
          </a:p>
          <a:p>
            <a:pPr indent="-228600" lvl="0" marL="274320" rtl="0" algn="just">
              <a:spcBef>
                <a:spcPts val="400"/>
              </a:spcBef>
              <a:spcAft>
                <a:spcPts val="0"/>
              </a:spcAft>
              <a:buSzPts val="2000"/>
              <a:buChar char="◼"/>
            </a:pPr>
            <a:r>
              <a:rPr lang="pt-BR"/>
              <a:t>Em seguinda, adicionamos o texto a ser exibido no botão Sair, logo após posicionamos o botão na janela, criamos a variável que vai fazer referência a classe privada </a:t>
            </a:r>
            <a:r>
              <a:rPr b="1" lang="pt-BR"/>
              <a:t>TBsair</a:t>
            </a:r>
            <a:r>
              <a:rPr lang="pt-BR"/>
              <a:t>, depois adicionamos essa classe ao botão sair pelo evento </a:t>
            </a:r>
            <a:r>
              <a:rPr b="1" lang="pt-BR"/>
              <a:t>addActionListener</a:t>
            </a:r>
            <a:r>
              <a:rPr lang="pt-BR"/>
              <a:t>, e chamamos o método </a:t>
            </a:r>
            <a:r>
              <a:rPr b="1" lang="pt-BR"/>
              <a:t>add</a:t>
            </a:r>
            <a:r>
              <a:rPr lang="pt-BR"/>
              <a:t>, e adicionamos o botão na janela secundária.</a:t>
            </a:r>
            <a:endParaRPr/>
          </a:p>
          <a:p>
            <a:pPr indent="0" lvl="2" marL="594360" rtl="0" algn="just">
              <a:spcBef>
                <a:spcPts val="320"/>
              </a:spcBef>
              <a:spcAft>
                <a:spcPts val="0"/>
              </a:spcAft>
              <a:buSzPts val="1600"/>
              <a:buNone/>
            </a:pPr>
            <a:r>
              <a:rPr b="1" lang="pt-BR"/>
              <a:t>sair = new JButton("Sair");</a:t>
            </a:r>
            <a:endParaRPr/>
          </a:p>
          <a:p>
            <a:pPr indent="0" lvl="2" marL="594360" rtl="0" algn="just">
              <a:spcBef>
                <a:spcPts val="320"/>
              </a:spcBef>
              <a:spcAft>
                <a:spcPts val="0"/>
              </a:spcAft>
              <a:buSzPts val="1600"/>
              <a:buNone/>
            </a:pPr>
            <a:r>
              <a:rPr b="1" lang="pt-BR"/>
              <a:t>sair.setBounds(50,50,100,20);</a:t>
            </a:r>
            <a:endParaRPr/>
          </a:p>
          <a:p>
            <a:pPr indent="0" lvl="2" marL="594360" rtl="0" algn="just">
              <a:spcBef>
                <a:spcPts val="320"/>
              </a:spcBef>
              <a:spcAft>
                <a:spcPts val="0"/>
              </a:spcAft>
              <a:buSzPts val="1600"/>
              <a:buNone/>
            </a:pPr>
            <a:r>
              <a:rPr b="1" lang="pt-BR"/>
              <a:t>TBsair tsair = new TBsair();</a:t>
            </a:r>
            <a:endParaRPr/>
          </a:p>
          <a:p>
            <a:pPr indent="0" lvl="2" marL="594360" rtl="0" algn="just">
              <a:spcBef>
                <a:spcPts val="320"/>
              </a:spcBef>
              <a:spcAft>
                <a:spcPts val="0"/>
              </a:spcAft>
              <a:buSzPts val="1600"/>
              <a:buNone/>
            </a:pPr>
            <a:r>
              <a:rPr b="1" lang="pt-BR"/>
              <a:t>sair.addActionListener(tsair);</a:t>
            </a:r>
            <a:endParaRPr/>
          </a:p>
          <a:p>
            <a:pPr indent="0" lvl="2" marL="594360" rtl="0" algn="just">
              <a:spcBef>
                <a:spcPts val="320"/>
              </a:spcBef>
              <a:spcAft>
                <a:spcPts val="0"/>
              </a:spcAft>
              <a:buSzPts val="1600"/>
              <a:buNone/>
            </a:pPr>
            <a:r>
              <a:rPr b="1" lang="pt-BR"/>
              <a:t>tela1.add(sair);</a:t>
            </a:r>
            <a:endParaRPr/>
          </a:p>
        </p:txBody>
      </p:sp>
      <p:sp>
        <p:nvSpPr>
          <p:cNvPr id="1374" name="Google Shape;1374;p19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 </a:t>
            </a:r>
            <a:r>
              <a:rPr lang="pt-BR" sz="1800"/>
              <a:t>(CONT.)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92500"/>
          </a:bodyPr>
          <a:lstStyle/>
          <a:p>
            <a:pPr indent="-228600" lvl="0" marL="274320" rtl="0" algn="just">
              <a:spcBef>
                <a:spcPts val="0"/>
              </a:spcBef>
              <a:spcAft>
                <a:spcPts val="0"/>
              </a:spcAft>
              <a:buSzPct val="100000"/>
              <a:buChar char="◼"/>
            </a:pPr>
            <a:r>
              <a:rPr lang="pt-BR"/>
              <a:t>Contrário ao que muitos desenvolvedores e estudantes de Java pensam, o Swing não é um subtítulo do </a:t>
            </a:r>
            <a:r>
              <a:rPr b="1" lang="pt-BR"/>
              <a:t>AWT</a:t>
            </a:r>
            <a:r>
              <a:rPr lang="pt-BR"/>
              <a:t> (</a:t>
            </a:r>
            <a:r>
              <a:rPr b="1" lang="pt-BR"/>
              <a:t>Abstract Window Toolkit</a:t>
            </a:r>
            <a:r>
              <a:rPr lang="pt-BR"/>
              <a:t>). Em vez disso, o Swing é visto como uma cama disposta confortavelmente sobre o AWT. É praticamente impossível falar de Swing sem mencionar alguns aspectos relevantes e no momento oportuno veremos como eles se complementam.</a:t>
            </a:r>
            <a:endParaRPr/>
          </a:p>
          <a:p>
            <a:pPr indent="-228600" lvl="0" marL="274320" rtl="0" algn="just">
              <a:spcBef>
                <a:spcPts val="370"/>
              </a:spcBef>
              <a:spcAft>
                <a:spcPts val="0"/>
              </a:spcAft>
              <a:buSzPct val="100000"/>
              <a:buChar char="◼"/>
            </a:pPr>
            <a:r>
              <a:rPr lang="pt-BR"/>
              <a:t>O papel principal do AWT era fornecer um conjunto de componentes gráficos destinados a facilitar a construção das interfaces gráficas para aplicativos e applets em versões mais antigas do Java. De fato, o AWT continua sendo uma das partes mais importantes do JFC (Java Foundation Classes) ao lado de</a:t>
            </a:r>
            <a:endParaRPr/>
          </a:p>
          <a:p>
            <a:pPr indent="-228600" lvl="0" marL="274320" rtl="0" algn="just">
              <a:spcBef>
                <a:spcPts val="370"/>
              </a:spcBef>
              <a:spcAft>
                <a:spcPts val="0"/>
              </a:spcAft>
              <a:buSzPct val="100000"/>
              <a:buChar char="◼"/>
            </a:pPr>
            <a:r>
              <a:rPr lang="pt-BR"/>
              <a:t>Swing, Accessibility Java 2D e Drag na Drop. Java 2 é agora parte do AWT e o    suporte Accessibility já está incluso no Swing.</a:t>
            </a:r>
            <a:endParaRPr/>
          </a:p>
          <a:p>
            <a:pPr indent="-111125" lvl="0" marL="274320" rtl="0" algn="l">
              <a:spcBef>
                <a:spcPts val="370"/>
              </a:spcBef>
              <a:spcAft>
                <a:spcPts val="0"/>
              </a:spcAft>
              <a:buSzPct val="100000"/>
              <a:buNone/>
            </a:pPr>
            <a:r>
              <a:t/>
            </a:r>
            <a:endParaRPr/>
          </a:p>
        </p:txBody>
      </p:sp>
      <p:sp>
        <p:nvSpPr>
          <p:cNvPr id="105" name="Google Shape;105;p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ENTENDO O SWING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0"/>
          <p:cNvSpPr txBox="1"/>
          <p:nvPr>
            <p:ph idx="1" type="body"/>
          </p:nvPr>
        </p:nvSpPr>
        <p:spPr>
          <a:xfrm>
            <a:off x="380999" y="1719070"/>
            <a:ext cx="8407893" cy="4662257"/>
          </a:xfrm>
          <a:prstGeom prst="rect">
            <a:avLst/>
          </a:prstGeom>
          <a:noFill/>
          <a:ln>
            <a:noFill/>
          </a:ln>
        </p:spPr>
        <p:txBody>
          <a:bodyPr anchorCtr="0" anchor="t" bIns="45700" lIns="91425" spcFirstLastPara="1" rIns="91425" wrap="square" tIns="45700">
            <a:noAutofit/>
          </a:bodyPr>
          <a:lstStyle/>
          <a:p>
            <a:pPr indent="-228600" lvl="0" marL="274320" rtl="0" algn="just">
              <a:spcBef>
                <a:spcPts val="0"/>
              </a:spcBef>
              <a:spcAft>
                <a:spcPts val="0"/>
              </a:spcAft>
              <a:buSzPts val="2400"/>
              <a:buChar char="◼"/>
            </a:pPr>
            <a:r>
              <a:rPr lang="pt-BR" sz="2400"/>
              <a:t>Embora as propriedades mais importantes da janela do aplicativo já tenham sido vista a possibilidade de alterar a cor de fundo da janela só pôde ser apresentada agora. Isso se deve ao fato de a cor do fundo ser definida não para a classe JFrame, mas para o painel de conteúdo, ou seja o objeto Container que contém os controles da janela.</a:t>
            </a:r>
            <a:endParaRPr/>
          </a:p>
          <a:p>
            <a:pPr indent="-228600" lvl="0" marL="274320" rtl="0" algn="just">
              <a:spcBef>
                <a:spcPts val="480"/>
              </a:spcBef>
              <a:spcAft>
                <a:spcPts val="0"/>
              </a:spcAft>
              <a:buSzPts val="2400"/>
              <a:buChar char="◼"/>
            </a:pPr>
            <a:r>
              <a:rPr lang="pt-BR" sz="2400"/>
              <a:t>O aplicativo seguinte exibe uma janela com a cor azul definida como cor de fundo. Observado que a cor de fundo para painel não afetará os demais controles da janela. </a:t>
            </a:r>
            <a:endParaRPr/>
          </a:p>
          <a:p>
            <a:pPr indent="-228600" lvl="0" marL="274320" rtl="0" algn="just">
              <a:spcBef>
                <a:spcPts val="480"/>
              </a:spcBef>
              <a:spcAft>
                <a:spcPts val="0"/>
              </a:spcAft>
              <a:buSzPts val="2400"/>
              <a:buChar char="◼"/>
            </a:pPr>
            <a:r>
              <a:rPr lang="pt-BR" sz="2400"/>
              <a:t>Veja o aplicativo a seguir:</a:t>
            </a:r>
            <a:endParaRPr/>
          </a:p>
          <a:p>
            <a:pPr indent="-76200" lvl="0" marL="274320" rtl="0" algn="l">
              <a:spcBef>
                <a:spcPts val="480"/>
              </a:spcBef>
              <a:spcAft>
                <a:spcPts val="0"/>
              </a:spcAft>
              <a:buSzPts val="2400"/>
              <a:buNone/>
            </a:pPr>
            <a:r>
              <a:t/>
            </a:r>
            <a:endParaRPr sz="2400"/>
          </a:p>
        </p:txBody>
      </p:sp>
      <p:sp>
        <p:nvSpPr>
          <p:cNvPr id="219" name="Google Shape;219;p2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TROCANDO A COR DO FUNDO DA JANELA</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200"/>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92500" lnSpcReduction="20000"/>
          </a:bodyPr>
          <a:lstStyle/>
          <a:p>
            <a:pPr indent="-228600" lvl="0" marL="274320" rtl="0" algn="just">
              <a:spcBef>
                <a:spcPts val="0"/>
              </a:spcBef>
              <a:spcAft>
                <a:spcPts val="0"/>
              </a:spcAft>
              <a:buSzPct val="100000"/>
              <a:buChar char="◼"/>
            </a:pPr>
            <a:r>
              <a:rPr lang="pt-BR"/>
              <a:t>Em seguida definimos o tamanho da janela secundária:</a:t>
            </a:r>
            <a:endParaRPr/>
          </a:p>
          <a:p>
            <a:pPr indent="0" lvl="3" marL="868680" rtl="0" algn="just">
              <a:spcBef>
                <a:spcPts val="370"/>
              </a:spcBef>
              <a:spcAft>
                <a:spcPts val="0"/>
              </a:spcAft>
              <a:buSzPct val="100000"/>
              <a:buNone/>
            </a:pPr>
            <a:r>
              <a:rPr b="1" lang="pt-BR" sz="2000"/>
              <a:t>setSize(200,200);</a:t>
            </a:r>
            <a:endParaRPr/>
          </a:p>
          <a:p>
            <a:pPr indent="-228600" lvl="0" marL="274320" rtl="0" algn="just">
              <a:spcBef>
                <a:spcPts val="370"/>
              </a:spcBef>
              <a:spcAft>
                <a:spcPts val="0"/>
              </a:spcAft>
              <a:buSzPct val="100000"/>
              <a:buChar char="◼"/>
            </a:pPr>
            <a:r>
              <a:rPr lang="pt-BR"/>
              <a:t>Por final centralizamos a janela:</a:t>
            </a:r>
            <a:endParaRPr/>
          </a:p>
          <a:p>
            <a:pPr indent="0" lvl="3" marL="868680" rtl="0" algn="just">
              <a:spcBef>
                <a:spcPts val="370"/>
              </a:spcBef>
              <a:spcAft>
                <a:spcPts val="0"/>
              </a:spcAft>
              <a:buSzPct val="100000"/>
              <a:buNone/>
            </a:pPr>
            <a:r>
              <a:rPr b="1" lang="pt-BR" sz="2000"/>
              <a:t>setLocationRelativeTo(null);</a:t>
            </a:r>
            <a:endParaRPr/>
          </a:p>
          <a:p>
            <a:pPr indent="-228600" lvl="0" marL="274320" rtl="0" algn="just">
              <a:spcBef>
                <a:spcPts val="370"/>
              </a:spcBef>
              <a:spcAft>
                <a:spcPts val="0"/>
              </a:spcAft>
              <a:buSzPct val="100000"/>
              <a:buChar char="◼"/>
            </a:pPr>
            <a:r>
              <a:rPr lang="pt-BR"/>
              <a:t>Voltando à janela principal agora, para chamar a janela secundária, usamos o seguinte trecho de código:</a:t>
            </a:r>
            <a:endParaRPr/>
          </a:p>
          <a:p>
            <a:pPr indent="0" lvl="3" marL="868680" rtl="0" algn="just">
              <a:spcBef>
                <a:spcPts val="370"/>
              </a:spcBef>
              <a:spcAft>
                <a:spcPts val="0"/>
              </a:spcAft>
              <a:buSzPct val="100000"/>
              <a:buNone/>
            </a:pPr>
            <a:r>
              <a:rPr b="1" lang="pt-BR" sz="2000"/>
              <a:t>abrir.addActionListener(new ActionListener(){</a:t>
            </a:r>
            <a:endParaRPr/>
          </a:p>
          <a:p>
            <a:pPr indent="0" lvl="3" marL="868680" rtl="0" algn="just">
              <a:spcBef>
                <a:spcPts val="370"/>
              </a:spcBef>
              <a:spcAft>
                <a:spcPts val="0"/>
              </a:spcAft>
              <a:buSzPct val="100000"/>
              <a:buNone/>
            </a:pPr>
            <a:r>
              <a:rPr b="1" lang="pt-BR" sz="2000"/>
              <a:t>public void actionPerformed(ActionEvent e){</a:t>
            </a:r>
            <a:endParaRPr/>
          </a:p>
          <a:p>
            <a:pPr indent="0" lvl="3" marL="868680" rtl="0" algn="just">
              <a:spcBef>
                <a:spcPts val="370"/>
              </a:spcBef>
              <a:spcAft>
                <a:spcPts val="0"/>
              </a:spcAft>
              <a:buSzPct val="100000"/>
              <a:buNone/>
            </a:pPr>
            <a:r>
              <a:rPr b="1" lang="pt-BR" sz="2000"/>
              <a:t>segundajanela = new Inicial(null,"Segunda Janela",true);</a:t>
            </a:r>
            <a:endParaRPr/>
          </a:p>
          <a:p>
            <a:pPr indent="0" lvl="3" marL="868680" rtl="0" algn="just">
              <a:spcBef>
                <a:spcPts val="370"/>
              </a:spcBef>
              <a:spcAft>
                <a:spcPts val="0"/>
              </a:spcAft>
              <a:buSzPct val="100000"/>
              <a:buNone/>
            </a:pPr>
            <a:r>
              <a:rPr b="1" lang="pt-BR" sz="2000"/>
              <a:t>segundajanela.setDefaultCloseOperation(JFrame.DISPOSE_ON_CLOSE);</a:t>
            </a:r>
            <a:endParaRPr/>
          </a:p>
          <a:p>
            <a:pPr indent="0" lvl="3" marL="868680" rtl="0" algn="just">
              <a:spcBef>
                <a:spcPts val="370"/>
              </a:spcBef>
              <a:spcAft>
                <a:spcPts val="0"/>
              </a:spcAft>
              <a:buSzPct val="100000"/>
              <a:buNone/>
            </a:pPr>
            <a:r>
              <a:rPr b="1" lang="pt-BR" sz="2000"/>
              <a:t>segundajanela.setVisible(true);</a:t>
            </a:r>
            <a:endParaRPr/>
          </a:p>
          <a:p>
            <a:pPr indent="0" lvl="3" marL="868680" rtl="0" algn="just">
              <a:spcBef>
                <a:spcPts val="370"/>
              </a:spcBef>
              <a:spcAft>
                <a:spcPts val="0"/>
              </a:spcAft>
              <a:buSzPct val="100000"/>
              <a:buNone/>
            </a:pPr>
            <a:r>
              <a:rPr b="1" lang="pt-BR" sz="2000"/>
              <a:t>}</a:t>
            </a:r>
            <a:endParaRPr/>
          </a:p>
          <a:p>
            <a:pPr indent="0" lvl="3" marL="868680" rtl="0" algn="just">
              <a:spcBef>
                <a:spcPts val="370"/>
              </a:spcBef>
              <a:spcAft>
                <a:spcPts val="0"/>
              </a:spcAft>
              <a:buSzPct val="100000"/>
              <a:buNone/>
            </a:pPr>
            <a:r>
              <a:rPr b="1" lang="pt-BR" sz="2000"/>
              <a:t>}</a:t>
            </a:r>
            <a:endParaRPr/>
          </a:p>
          <a:p>
            <a:pPr indent="0" lvl="3" marL="868680" rtl="0" algn="just">
              <a:spcBef>
                <a:spcPts val="370"/>
              </a:spcBef>
              <a:spcAft>
                <a:spcPts val="0"/>
              </a:spcAft>
              <a:buSzPct val="100000"/>
              <a:buNone/>
            </a:pPr>
            <a:r>
              <a:rPr b="1" lang="pt-BR" sz="2000"/>
              <a:t>);</a:t>
            </a:r>
            <a:endParaRPr/>
          </a:p>
        </p:txBody>
      </p:sp>
      <p:sp>
        <p:nvSpPr>
          <p:cNvPr id="1380" name="Google Shape;1380;p20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 </a:t>
            </a:r>
            <a:r>
              <a:rPr lang="pt-BR" sz="1800"/>
              <a:t>(CONT.)</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20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Quando clicamos no botão e o método </a:t>
            </a:r>
            <a:r>
              <a:rPr b="1" lang="pt-BR"/>
              <a:t>actionPerformed</a:t>
            </a:r>
            <a:r>
              <a:rPr lang="pt-BR"/>
              <a:t> da classe anônima </a:t>
            </a:r>
            <a:r>
              <a:rPr b="1" lang="pt-BR"/>
              <a:t>ActionListener</a:t>
            </a:r>
            <a:r>
              <a:rPr lang="pt-BR"/>
              <a:t> é chamado, instanciamos um objeto da janela secundária e o atribuímos à referência segundajanela. Em seguida definimos o modo como a janela vai se comportar quando tentamos fecha-la:</a:t>
            </a:r>
            <a:endParaRPr/>
          </a:p>
          <a:p>
            <a:pPr indent="0" lvl="2" marL="640080" rtl="0" algn="just">
              <a:spcBef>
                <a:spcPts val="320"/>
              </a:spcBef>
              <a:spcAft>
                <a:spcPts val="0"/>
              </a:spcAft>
              <a:buSzPts val="1600"/>
              <a:buNone/>
            </a:pPr>
            <a:r>
              <a:rPr b="1" lang="pt-BR"/>
              <a:t>segundajanela.setDefaultCloseOperation(JFrame.DISPOSE_ON_CLOSE);</a:t>
            </a:r>
            <a:endParaRPr/>
          </a:p>
          <a:p>
            <a:pPr indent="-228600" lvl="0" marL="274320" rtl="0" algn="just">
              <a:spcBef>
                <a:spcPts val="400"/>
              </a:spcBef>
              <a:spcAft>
                <a:spcPts val="0"/>
              </a:spcAft>
              <a:buSzPts val="2000"/>
              <a:buChar char="◼"/>
            </a:pPr>
            <a:r>
              <a:rPr lang="pt-BR"/>
              <a:t>A constate DISPOSE_ON_CLOSE esconde a janela e em seguida a libera da memória. Este é o comportamente mais adequado para janelas modais.</a:t>
            </a:r>
            <a:endParaRPr/>
          </a:p>
          <a:p>
            <a:pPr indent="-228600" lvl="0" marL="274320" rtl="0" algn="just">
              <a:spcBef>
                <a:spcPts val="400"/>
              </a:spcBef>
              <a:spcAft>
                <a:spcPts val="0"/>
              </a:spcAft>
              <a:buSzPts val="2000"/>
              <a:buChar char="◼"/>
            </a:pPr>
            <a:r>
              <a:rPr lang="pt-BR"/>
              <a:t>A última linha: </a:t>
            </a:r>
            <a:r>
              <a:rPr b="1" lang="pt-BR"/>
              <a:t>segundajanela.setVisible(true);</a:t>
            </a:r>
            <a:endParaRPr/>
          </a:p>
          <a:p>
            <a:pPr indent="-228600" lvl="0" marL="274320" rtl="0" algn="just">
              <a:spcBef>
                <a:spcPts val="400"/>
              </a:spcBef>
              <a:spcAft>
                <a:spcPts val="0"/>
              </a:spcAft>
              <a:buSzPts val="2000"/>
              <a:buChar char="◼"/>
            </a:pPr>
            <a:r>
              <a:rPr lang="pt-BR"/>
              <a:t>Exibe a janela colocando-a na frente da janela principal. Caso queira, revise o tópico para posicionar a janela secundária no centro da tela quando ela for exibida.</a:t>
            </a:r>
            <a:endParaRPr/>
          </a:p>
        </p:txBody>
      </p:sp>
      <p:sp>
        <p:nvSpPr>
          <p:cNvPr id="1386" name="Google Shape;1386;p20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 </a:t>
            </a:r>
            <a:r>
              <a:rPr lang="pt-BR" sz="1800"/>
              <a:t>(CONT.)</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20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lnSpcReduction="10000"/>
          </a:bodyPr>
          <a:lstStyle/>
          <a:p>
            <a:pPr indent="-228600" lvl="0" marL="274320" rtl="0" algn="l">
              <a:spcBef>
                <a:spcPts val="0"/>
              </a:spcBef>
              <a:spcAft>
                <a:spcPts val="0"/>
              </a:spcAft>
              <a:buSzPts val="2000"/>
              <a:buChar char="◼"/>
            </a:pPr>
            <a:r>
              <a:rPr lang="pt-BR"/>
              <a:t>Classe privada TBsair (Tratar Botão Sair)</a:t>
            </a:r>
            <a:endParaRPr/>
          </a:p>
          <a:p>
            <a:pPr indent="0" lvl="1" marL="365760" rtl="0" algn="l">
              <a:spcBef>
                <a:spcPts val="360"/>
              </a:spcBef>
              <a:spcAft>
                <a:spcPts val="0"/>
              </a:spcAft>
              <a:buSzPts val="1800"/>
              <a:buNone/>
            </a:pPr>
            <a:r>
              <a:rPr b="1" lang="pt-BR"/>
              <a:t>private class TBsair implements ActionListener{</a:t>
            </a:r>
            <a:endParaRPr/>
          </a:p>
          <a:p>
            <a:pPr indent="0" lvl="1" marL="365760" rtl="0" algn="l">
              <a:spcBef>
                <a:spcPts val="360"/>
              </a:spcBef>
              <a:spcAft>
                <a:spcPts val="0"/>
              </a:spcAft>
              <a:buSzPts val="1800"/>
              <a:buNone/>
            </a:pPr>
            <a:r>
              <a:rPr b="1" lang="pt-BR"/>
              <a:t>public void actionPerformed(ActionEvent evento){</a:t>
            </a:r>
            <a:endParaRPr/>
          </a:p>
          <a:p>
            <a:pPr indent="0" lvl="1" marL="365760" rtl="0" algn="l">
              <a:spcBef>
                <a:spcPts val="360"/>
              </a:spcBef>
              <a:spcAft>
                <a:spcPts val="0"/>
              </a:spcAft>
              <a:buSzPts val="1800"/>
              <a:buNone/>
            </a:pPr>
            <a:r>
              <a:rPr b="1" lang="pt-BR"/>
              <a:t>int status = JOptionPane.showConfirmDialog(null,"Deseja realmente</a:t>
            </a:r>
            <a:endParaRPr/>
          </a:p>
          <a:p>
            <a:pPr indent="0" lvl="1" marL="365760" rtl="0" algn="l">
              <a:spcBef>
                <a:spcPts val="360"/>
              </a:spcBef>
              <a:spcAft>
                <a:spcPts val="0"/>
              </a:spcAft>
              <a:buSzPts val="1800"/>
              <a:buNone/>
            </a:pPr>
            <a:r>
              <a:rPr b="1" lang="pt-BR"/>
              <a:t>fechar o programa?","Mensagem de</a:t>
            </a:r>
            <a:endParaRPr/>
          </a:p>
          <a:p>
            <a:pPr indent="0" lvl="1" marL="365760" rtl="0" algn="l">
              <a:spcBef>
                <a:spcPts val="360"/>
              </a:spcBef>
              <a:spcAft>
                <a:spcPts val="0"/>
              </a:spcAft>
              <a:buSzPts val="1800"/>
              <a:buNone/>
            </a:pPr>
            <a:r>
              <a:rPr b="1" lang="pt-BR"/>
              <a:t>saída",JOptionPane.YES_NO_OPTION);</a:t>
            </a:r>
            <a:endParaRPr/>
          </a:p>
          <a:p>
            <a:pPr indent="0" lvl="1" marL="365760" rtl="0" algn="l">
              <a:spcBef>
                <a:spcPts val="360"/>
              </a:spcBef>
              <a:spcAft>
                <a:spcPts val="0"/>
              </a:spcAft>
              <a:buSzPts val="1800"/>
              <a:buNone/>
            </a:pPr>
            <a:r>
              <a:rPr b="1" lang="pt-BR"/>
              <a:t>if (status == JOptionPane.YES_OPTION)</a:t>
            </a:r>
            <a:endParaRPr/>
          </a:p>
          <a:p>
            <a:pPr indent="0" lvl="1" marL="365760" rtl="0" algn="l">
              <a:spcBef>
                <a:spcPts val="360"/>
              </a:spcBef>
              <a:spcAft>
                <a:spcPts val="0"/>
              </a:spcAft>
              <a:buSzPts val="1800"/>
              <a:buNone/>
            </a:pPr>
            <a:r>
              <a:rPr b="1" lang="pt-BR"/>
              <a:t>{segundajanela.setVisible(false);</a:t>
            </a:r>
            <a:endParaRPr/>
          </a:p>
          <a:p>
            <a:pPr indent="0" lvl="1" marL="365760" rtl="0" algn="l">
              <a:spcBef>
                <a:spcPts val="360"/>
              </a:spcBef>
              <a:spcAft>
                <a:spcPts val="0"/>
              </a:spcAft>
              <a:buSzPts val="1800"/>
              <a:buNone/>
            </a:pPr>
            <a:r>
              <a:rPr b="1" lang="pt-BR"/>
              <a:t>segundajanela.dispose(); } } }</a:t>
            </a:r>
            <a:endParaRPr/>
          </a:p>
          <a:p>
            <a:pPr indent="-228600" lvl="0" marL="274320" rtl="0" algn="l">
              <a:spcBef>
                <a:spcPts val="400"/>
              </a:spcBef>
              <a:spcAft>
                <a:spcPts val="0"/>
              </a:spcAft>
              <a:buSzPts val="2000"/>
              <a:buChar char="◼"/>
            </a:pPr>
            <a:r>
              <a:rPr lang="pt-BR"/>
              <a:t>Sem muita modificações dos exemplos anteriores, o que tem de diferente é que quando você clicar em Sim para finalizar a janela secundária, o aplicativo coloca a janela invisível com o método </a:t>
            </a:r>
            <a:r>
              <a:rPr b="1" lang="pt-BR"/>
              <a:t>setVisible(false)</a:t>
            </a:r>
            <a:r>
              <a:rPr lang="pt-BR"/>
              <a:t>; e depois retira da memória com o método </a:t>
            </a:r>
            <a:r>
              <a:rPr b="1" lang="pt-BR"/>
              <a:t>dispose().</a:t>
            </a:r>
            <a:endParaRPr/>
          </a:p>
        </p:txBody>
      </p:sp>
      <p:sp>
        <p:nvSpPr>
          <p:cNvPr id="1392" name="Google Shape;1392;p20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ANÁLISE DO APLICATIVO </a:t>
            </a:r>
            <a:r>
              <a:rPr lang="pt-BR" sz="1800"/>
              <a:t>(CONT.)</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400"/>
              <a:buChar char="◼"/>
            </a:pPr>
            <a:r>
              <a:rPr lang="pt-BR" sz="2400"/>
              <a:t>Como a classe JDialog, também podemos criar uma janela com a classe JFrame, quando você iniciar esse aplicativo, será executada a tela principal com um botão chamado Abrir, quando você abrir a janela secundária com o botão Sair, a janela principal fica invisível com o método setVisible(false); e depois é retirada da memória com o método dispose(), já na janela secundária quando você clicar em sair uma mensagem será exibida, perguntando se você quer fechar o aplicativo, caso você responda sim a janela é fechada.</a:t>
            </a:r>
            <a:endParaRPr/>
          </a:p>
        </p:txBody>
      </p:sp>
      <p:sp>
        <p:nvSpPr>
          <p:cNvPr id="1398" name="Google Shape;1398;p20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COMO CRIAR JANELA SECUNDÁRIA COM JFRAME</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204"/>
          <p:cNvSpPr txBox="1"/>
          <p:nvPr>
            <p:ph type="title"/>
          </p:nvPr>
        </p:nvSpPr>
        <p:spPr>
          <a:xfrm>
            <a:off x="7087744" y="457200"/>
            <a:ext cx="1876744" cy="1747664"/>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JANELA SECUNDÁRIA COM JFRAME</a:t>
            </a:r>
            <a:br>
              <a:rPr lang="pt-BR"/>
            </a:br>
            <a:br>
              <a:rPr lang="pt-BR"/>
            </a:br>
            <a:endParaRPr/>
          </a:p>
        </p:txBody>
      </p:sp>
      <p:pic>
        <p:nvPicPr>
          <p:cNvPr id="1404" name="Google Shape;1404;p204"/>
          <p:cNvPicPr preferRelativeResize="0"/>
          <p:nvPr/>
        </p:nvPicPr>
        <p:blipFill rotWithShape="1">
          <a:blip r:embed="rId3">
            <a:alphaModFix/>
          </a:blip>
          <a:srcRect b="0" l="0" r="0" t="0"/>
          <a:stretch/>
        </p:blipFill>
        <p:spPr>
          <a:xfrm>
            <a:off x="193160" y="171224"/>
            <a:ext cx="6629295" cy="6552728"/>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05"/>
          <p:cNvSpPr txBox="1"/>
          <p:nvPr>
            <p:ph type="title"/>
          </p:nvPr>
        </p:nvSpPr>
        <p:spPr>
          <a:xfrm>
            <a:off x="7074864" y="415968"/>
            <a:ext cx="1872208" cy="1603648"/>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JANELA SECUNDÁRIA COM JFRAME</a:t>
            </a:r>
            <a:br>
              <a:rPr lang="pt-BR"/>
            </a:br>
            <a:endParaRPr/>
          </a:p>
        </p:txBody>
      </p:sp>
      <p:pic>
        <p:nvPicPr>
          <p:cNvPr id="1410" name="Google Shape;1410;p205"/>
          <p:cNvPicPr preferRelativeResize="0"/>
          <p:nvPr/>
        </p:nvPicPr>
        <p:blipFill rotWithShape="1">
          <a:blip r:embed="rId3">
            <a:alphaModFix/>
          </a:blip>
          <a:srcRect b="0" l="0" r="0" t="0"/>
          <a:stretch/>
        </p:blipFill>
        <p:spPr>
          <a:xfrm>
            <a:off x="210575" y="184872"/>
            <a:ext cx="6596815" cy="64807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Trocando a cor do fundo da janela</a:t>
            </a:r>
            <a:endParaRPr/>
          </a:p>
        </p:txBody>
      </p:sp>
      <p:sp>
        <p:nvSpPr>
          <p:cNvPr id="225" name="Google Shape;225;p2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TROCANDO A COR DO FUNDO DA JANELA</a:t>
            </a:r>
            <a:r>
              <a:rPr lang="pt-BR" sz="1400"/>
              <a:t>(CONT)</a:t>
            </a:r>
            <a:endParaRPr/>
          </a:p>
        </p:txBody>
      </p:sp>
      <p:pic>
        <p:nvPicPr>
          <p:cNvPr id="226" name="Google Shape;226;p21"/>
          <p:cNvPicPr preferRelativeResize="0"/>
          <p:nvPr/>
        </p:nvPicPr>
        <p:blipFill rotWithShape="1">
          <a:blip r:embed="rId3">
            <a:alphaModFix/>
          </a:blip>
          <a:srcRect b="0" l="0" r="0" t="0"/>
          <a:stretch/>
        </p:blipFill>
        <p:spPr>
          <a:xfrm>
            <a:off x="1547664" y="2090854"/>
            <a:ext cx="5794252" cy="46045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Temos que importar o pacote import java.awt.*;, pois a classe Container está nele. Veja como uma instância dessa classe é criada e atribuída à referência tela: Container tela = getContentPane();</a:t>
            </a:r>
            <a:endParaRPr/>
          </a:p>
          <a:p>
            <a:pPr indent="-228600" lvl="0" marL="274320" rtl="0" algn="just">
              <a:spcBef>
                <a:spcPts val="400"/>
              </a:spcBef>
              <a:spcAft>
                <a:spcPts val="0"/>
              </a:spcAft>
              <a:buSzPts val="2000"/>
              <a:buChar char="◼"/>
            </a:pPr>
            <a:r>
              <a:rPr lang="pt-BR"/>
              <a:t>Após essa declaração o tela é um objeto Container que representa a janela do aplicativo. Por meio dessa referência podemos adicionar e manipular os novos componentes. Comando que troca a cor de fundo da janela:</a:t>
            </a:r>
            <a:endParaRPr/>
          </a:p>
          <a:p>
            <a:pPr indent="-228600" lvl="0" marL="274320" rtl="0" algn="just">
              <a:spcBef>
                <a:spcPts val="400"/>
              </a:spcBef>
              <a:spcAft>
                <a:spcPts val="0"/>
              </a:spcAft>
              <a:buSzPts val="2000"/>
              <a:buChar char="◼"/>
            </a:pPr>
            <a:r>
              <a:rPr lang="pt-BR"/>
              <a:t>tela.setBackground(Color.blue);</a:t>
            </a:r>
            <a:endParaRPr/>
          </a:p>
          <a:p>
            <a:pPr indent="-228600" lvl="0" marL="274320" rtl="0" algn="just">
              <a:spcBef>
                <a:spcPts val="400"/>
              </a:spcBef>
              <a:spcAft>
                <a:spcPts val="0"/>
              </a:spcAft>
              <a:buSzPts val="2000"/>
              <a:buChar char="◼"/>
            </a:pPr>
            <a:r>
              <a:rPr lang="pt-BR"/>
              <a:t>tela.setBackground(new Color(255,128,128));</a:t>
            </a:r>
            <a:endParaRPr/>
          </a:p>
          <a:p>
            <a:pPr indent="-101600" lvl="0" marL="274320" rtl="0" algn="just">
              <a:spcBef>
                <a:spcPts val="400"/>
              </a:spcBef>
              <a:spcAft>
                <a:spcPts val="0"/>
              </a:spcAft>
              <a:buSzPts val="2000"/>
              <a:buNone/>
            </a:pPr>
            <a:r>
              <a:t/>
            </a:r>
            <a:endParaRPr/>
          </a:p>
          <a:p>
            <a:pPr indent="-101600" lvl="0" marL="274320" rtl="0" algn="l">
              <a:spcBef>
                <a:spcPts val="400"/>
              </a:spcBef>
              <a:spcAft>
                <a:spcPts val="0"/>
              </a:spcAft>
              <a:buSzPts val="2000"/>
              <a:buNone/>
            </a:pPr>
            <a:r>
              <a:t/>
            </a:r>
            <a:endParaRPr/>
          </a:p>
        </p:txBody>
      </p:sp>
      <p:sp>
        <p:nvSpPr>
          <p:cNvPr id="232" name="Google Shape;232;p2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TROCANDO A COR DO FUNDO DA JANELA</a:t>
            </a:r>
            <a:r>
              <a:rPr lang="pt-BR" sz="1400"/>
              <a:t>(CONT)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Criar três aplicativos que possuam as cores RGB 255,120,120), (128,125,150) e yellow</a:t>
            </a:r>
            <a:endParaRPr/>
          </a:p>
        </p:txBody>
      </p:sp>
      <p:sp>
        <p:nvSpPr>
          <p:cNvPr id="238" name="Google Shape;238;p2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EXERCÍCIOS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4"/>
          <p:cNvSpPr txBox="1"/>
          <p:nvPr>
            <p:ph idx="2" type="body"/>
          </p:nvPr>
        </p:nvSpPr>
        <p:spPr>
          <a:xfrm>
            <a:off x="7159752" y="2130552"/>
            <a:ext cx="1673352" cy="2816352"/>
          </a:xfrm>
          <a:prstGeom prst="rect">
            <a:avLst/>
          </a:prstGeom>
          <a:noFill/>
          <a:ln>
            <a:noFill/>
          </a:ln>
        </p:spPr>
        <p:txBody>
          <a:bodyPr anchorCtr="0" anchor="t" bIns="45700" lIns="91425" spcFirstLastPara="1" rIns="91425" wrap="square" tIns="0">
            <a:normAutofit/>
          </a:bodyPr>
          <a:lstStyle/>
          <a:p>
            <a:pPr indent="0" lvl="0" marL="0" rtl="0" algn="l">
              <a:spcBef>
                <a:spcPts val="0"/>
              </a:spcBef>
              <a:spcAft>
                <a:spcPts val="0"/>
              </a:spcAft>
              <a:buSzPts val="1400"/>
              <a:buNone/>
            </a:pPr>
            <a:r>
              <a:t/>
            </a:r>
            <a:endParaRPr/>
          </a:p>
        </p:txBody>
      </p:sp>
      <p:sp>
        <p:nvSpPr>
          <p:cNvPr id="244" name="Google Shape;244;p24"/>
          <p:cNvSpPr txBox="1"/>
          <p:nvPr>
            <p:ph type="title"/>
          </p:nvPr>
        </p:nvSpPr>
        <p:spPr>
          <a:xfrm>
            <a:off x="7159752" y="457200"/>
            <a:ext cx="1675660"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000"/>
              <a:buFont typeface="Libre Franklin Medium"/>
              <a:buNone/>
            </a:pPr>
            <a:r>
              <a:rPr lang="pt-BR"/>
              <a:t>SEGUNDA PARTE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5"/>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Definir ícone</a:t>
            </a:r>
            <a:endParaRPr/>
          </a:p>
        </p:txBody>
      </p:sp>
      <p:sp>
        <p:nvSpPr>
          <p:cNvPr id="250" name="Google Shape;250;p2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DEFININDO UM ÍCONE PARA A JANELA DO APLICATIVO</a:t>
            </a:r>
            <a:endParaRPr/>
          </a:p>
        </p:txBody>
      </p:sp>
      <p:pic>
        <p:nvPicPr>
          <p:cNvPr id="251" name="Google Shape;251;p25"/>
          <p:cNvPicPr preferRelativeResize="0"/>
          <p:nvPr/>
        </p:nvPicPr>
        <p:blipFill rotWithShape="1">
          <a:blip r:embed="rId3">
            <a:alphaModFix/>
          </a:blip>
          <a:srcRect b="0" l="0" r="0" t="0"/>
          <a:stretch/>
        </p:blipFill>
        <p:spPr>
          <a:xfrm>
            <a:off x="3355889" y="1700808"/>
            <a:ext cx="5543550" cy="3171825"/>
          </a:xfrm>
          <a:prstGeom prst="rect">
            <a:avLst/>
          </a:prstGeom>
          <a:noFill/>
          <a:ln>
            <a:noFill/>
          </a:ln>
        </p:spPr>
      </p:pic>
      <p:pic>
        <p:nvPicPr>
          <p:cNvPr id="252" name="Google Shape;252;p25"/>
          <p:cNvPicPr preferRelativeResize="0"/>
          <p:nvPr/>
        </p:nvPicPr>
        <p:blipFill rotWithShape="1">
          <a:blip r:embed="rId4">
            <a:alphaModFix/>
          </a:blip>
          <a:srcRect b="0" l="0" r="0" t="0"/>
          <a:stretch/>
        </p:blipFill>
        <p:spPr>
          <a:xfrm>
            <a:off x="251520" y="5300445"/>
            <a:ext cx="3562350" cy="1219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6"/>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A definição de um ícone para a janela pode ser realizada com apenas duas linhas de código:</a:t>
            </a:r>
            <a:endParaRPr/>
          </a:p>
          <a:p>
            <a:pPr indent="-182880" lvl="1" marL="548640" rtl="0" algn="just">
              <a:spcBef>
                <a:spcPts val="360"/>
              </a:spcBef>
              <a:spcAft>
                <a:spcPts val="0"/>
              </a:spcAft>
              <a:buSzPts val="1800"/>
              <a:buChar char="▪"/>
            </a:pPr>
            <a:r>
              <a:rPr lang="pt-BR"/>
              <a:t> ImageIcon icone = new ImageIcon("teste.gif");</a:t>
            </a:r>
            <a:endParaRPr/>
          </a:p>
          <a:p>
            <a:pPr indent="-182880" lvl="1" marL="548640" rtl="0" algn="just">
              <a:spcBef>
                <a:spcPts val="360"/>
              </a:spcBef>
              <a:spcAft>
                <a:spcPts val="0"/>
              </a:spcAft>
              <a:buSzPts val="1800"/>
              <a:buChar char="▪"/>
            </a:pPr>
            <a:r>
              <a:rPr lang="pt-BR"/>
              <a:t> setIconImage(icone.getImage());</a:t>
            </a:r>
            <a:endParaRPr/>
          </a:p>
          <a:p>
            <a:pPr indent="-228600" lvl="0" marL="274320" rtl="0" algn="just">
              <a:spcBef>
                <a:spcPts val="400"/>
              </a:spcBef>
              <a:spcAft>
                <a:spcPts val="0"/>
              </a:spcAft>
              <a:buSzPts val="2000"/>
              <a:buChar char="◼"/>
            </a:pPr>
            <a:r>
              <a:rPr lang="pt-BR"/>
              <a:t>Na primeira linha criamos uma instância da classe ImageIcon e a atribuímos àreferência ícone. Objetos desta classe podem ser criados por meio de nove construtores diferentes.Optamos por aquele que recebe o caminho e/ou nome da imagem como argumento. Veja sua sintaxe:</a:t>
            </a:r>
            <a:endParaRPr/>
          </a:p>
          <a:p>
            <a:pPr indent="-182880" lvl="1" marL="548640" rtl="0" algn="just">
              <a:spcBef>
                <a:spcPts val="360"/>
              </a:spcBef>
              <a:spcAft>
                <a:spcPts val="0"/>
              </a:spcAft>
              <a:buSzPts val="1800"/>
              <a:buChar char="▪"/>
            </a:pPr>
            <a:r>
              <a:rPr lang="pt-BR"/>
              <a:t>ImagemIcon(String caminho_e_nome_da_imagem);</a:t>
            </a:r>
            <a:endParaRPr/>
          </a:p>
          <a:p>
            <a:pPr indent="-182880" lvl="1" marL="548640" rtl="0" algn="just">
              <a:spcBef>
                <a:spcPts val="360"/>
              </a:spcBef>
              <a:spcAft>
                <a:spcPts val="0"/>
              </a:spcAft>
              <a:buSzPts val="1800"/>
              <a:buChar char="▪"/>
            </a:pPr>
            <a:r>
              <a:rPr lang="pt-BR"/>
              <a:t>ImageIcon("teste.gif");</a:t>
            </a:r>
            <a:endParaRPr/>
          </a:p>
          <a:p>
            <a:pPr indent="-101600" lvl="0" marL="274320" rtl="0" algn="l">
              <a:spcBef>
                <a:spcPts val="400"/>
              </a:spcBef>
              <a:spcAft>
                <a:spcPts val="0"/>
              </a:spcAft>
              <a:buSzPts val="2000"/>
              <a:buNone/>
            </a:pPr>
            <a:r>
              <a:t/>
            </a:r>
            <a:endParaRPr/>
          </a:p>
        </p:txBody>
      </p:sp>
      <p:sp>
        <p:nvSpPr>
          <p:cNvPr id="258" name="Google Shape;258;p2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DEFININDO UM ÍCONE PARA A JANELA DO APLICATIVO</a:t>
            </a:r>
            <a:r>
              <a:rPr lang="pt-BR" sz="1800"/>
              <a:t>(CONT)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É importante observar que esse caminho é sempre transformado em uma URL antes de ser passado para o construtor da classe. Assim, você pode fornecer uma imagem usando apenas o nome da imagem:</a:t>
            </a:r>
            <a:endParaRPr/>
          </a:p>
          <a:p>
            <a:pPr indent="-182880" lvl="1" marL="548640" rtl="0" algn="just">
              <a:spcBef>
                <a:spcPts val="360"/>
              </a:spcBef>
              <a:spcAft>
                <a:spcPts val="0"/>
              </a:spcAft>
              <a:buSzPts val="1800"/>
              <a:buChar char="▪"/>
            </a:pPr>
            <a:r>
              <a:rPr b="1" lang="pt-BR"/>
              <a:t>ImageIcon icone = new ImageIcon("teste.gif");</a:t>
            </a:r>
            <a:endParaRPr b="1"/>
          </a:p>
          <a:p>
            <a:pPr indent="-228600" lvl="0" marL="274320" rtl="0" algn="just">
              <a:spcBef>
                <a:spcPts val="400"/>
              </a:spcBef>
              <a:spcAft>
                <a:spcPts val="0"/>
              </a:spcAft>
              <a:buSzPts val="2000"/>
              <a:buChar char="◼"/>
            </a:pPr>
            <a:r>
              <a:rPr lang="pt-BR"/>
              <a:t>O Caminho e o nome da imagem:</a:t>
            </a:r>
            <a:endParaRPr/>
          </a:p>
          <a:p>
            <a:pPr indent="-182880" lvl="1" marL="548640" rtl="0" algn="just">
              <a:spcBef>
                <a:spcPts val="360"/>
              </a:spcBef>
              <a:spcAft>
                <a:spcPts val="0"/>
              </a:spcAft>
              <a:buSzPts val="1800"/>
              <a:buChar char="▪"/>
            </a:pPr>
            <a:r>
              <a:rPr b="1" lang="pt-BR"/>
              <a:t>ImageIcon icone = new ImageIcon("imagens/teste.gif");</a:t>
            </a:r>
            <a:endParaRPr b="1"/>
          </a:p>
          <a:p>
            <a:pPr indent="-228600" lvl="0" marL="274320" rtl="0" algn="just">
              <a:spcBef>
                <a:spcPts val="400"/>
              </a:spcBef>
              <a:spcAft>
                <a:spcPts val="0"/>
              </a:spcAft>
              <a:buSzPts val="2000"/>
              <a:buChar char="◼"/>
            </a:pPr>
            <a:r>
              <a:rPr lang="pt-BR"/>
              <a:t>Após iniciamos a classe ImageIcon, fazemos uso do método getImage dessa classe para obter a imagem e a definimos como ícone da janela com uma chamada </a:t>
            </a:r>
            <a:r>
              <a:rPr b="1" lang="pt-BR"/>
              <a:t>a setIconImage </a:t>
            </a:r>
            <a:r>
              <a:rPr lang="pt-BR"/>
              <a:t>da classe </a:t>
            </a:r>
            <a:r>
              <a:rPr b="1" lang="pt-BR"/>
              <a:t>JFrame. setIconImage(icone.getImage());</a:t>
            </a:r>
            <a:endParaRPr/>
          </a:p>
        </p:txBody>
      </p:sp>
      <p:sp>
        <p:nvSpPr>
          <p:cNvPr id="264" name="Google Shape;264;p2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DEFININDO UM ÍCONE PARA A JANELA DO APLICATIVO</a:t>
            </a:r>
            <a:r>
              <a:rPr lang="pt-BR" sz="1800"/>
              <a:t>(CONT)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400"/>
              <a:buChar char="◼"/>
            </a:pPr>
            <a:r>
              <a:rPr lang="pt-BR" sz="2400"/>
              <a:t>Freqüentemente chamado de rótulo, esse componente raramente tem seu conteúdo alterado e, quando usado corretamente, possibilita manipulações bem interessantes, como veremos a segui. Vamos começar escrevendo um aplicativo que permite instanciar as classe </a:t>
            </a:r>
            <a:r>
              <a:rPr b="1" lang="pt-BR" sz="2400"/>
              <a:t>JLabel</a:t>
            </a:r>
            <a:r>
              <a:rPr lang="pt-BR" sz="2400"/>
              <a:t> de maneiras diferentes.</a:t>
            </a:r>
            <a:endParaRPr/>
          </a:p>
          <a:p>
            <a:pPr indent="-228600" lvl="0" marL="274320" rtl="0" algn="just">
              <a:spcBef>
                <a:spcPts val="480"/>
              </a:spcBef>
              <a:spcAft>
                <a:spcPts val="0"/>
              </a:spcAft>
              <a:buSzPts val="2400"/>
              <a:buChar char="◼"/>
            </a:pPr>
            <a:r>
              <a:rPr lang="pt-BR" sz="2400"/>
              <a:t>Esse aplicativo que adiciona </a:t>
            </a:r>
            <a:r>
              <a:rPr b="1" lang="pt-BR" sz="2400"/>
              <a:t>JLabel</a:t>
            </a:r>
            <a:r>
              <a:rPr lang="pt-BR" sz="2400"/>
              <a:t>, posiciona na janela, altera a cor e altera a fonte desse componente:</a:t>
            </a:r>
            <a:endParaRPr/>
          </a:p>
          <a:p>
            <a:pPr indent="-101600" lvl="0" marL="274320" rtl="0" algn="l">
              <a:spcBef>
                <a:spcPts val="400"/>
              </a:spcBef>
              <a:spcAft>
                <a:spcPts val="0"/>
              </a:spcAft>
              <a:buSzPts val="2000"/>
              <a:buNone/>
            </a:pPr>
            <a:r>
              <a:t/>
            </a:r>
            <a:endParaRPr/>
          </a:p>
        </p:txBody>
      </p:sp>
      <p:sp>
        <p:nvSpPr>
          <p:cNvPr id="270" name="Google Shape;270;p2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JLABEL OU RÓTULOS NA SUA JANELA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idx="2" type="body"/>
          </p:nvPr>
        </p:nvSpPr>
        <p:spPr>
          <a:xfrm>
            <a:off x="7159752" y="2130552"/>
            <a:ext cx="1673352" cy="2816352"/>
          </a:xfrm>
          <a:prstGeom prst="rect">
            <a:avLst/>
          </a:prstGeom>
          <a:noFill/>
          <a:ln>
            <a:noFill/>
          </a:ln>
        </p:spPr>
        <p:txBody>
          <a:bodyPr anchorCtr="0" anchor="t" bIns="45700" lIns="91425" spcFirstLastPara="1" rIns="91425" wrap="square" tIns="0">
            <a:normAutofit/>
          </a:bodyPr>
          <a:lstStyle/>
          <a:p>
            <a:pPr indent="0" lvl="0" marL="0" rtl="0" algn="l">
              <a:spcBef>
                <a:spcPts val="0"/>
              </a:spcBef>
              <a:spcAft>
                <a:spcPts val="0"/>
              </a:spcAft>
              <a:buSzPts val="1400"/>
              <a:buNone/>
            </a:pPr>
            <a:r>
              <a:t/>
            </a:r>
            <a:endParaRPr/>
          </a:p>
        </p:txBody>
      </p:sp>
      <p:sp>
        <p:nvSpPr>
          <p:cNvPr id="276" name="Google Shape;276;p29"/>
          <p:cNvSpPr txBox="1"/>
          <p:nvPr>
            <p:ph type="title"/>
          </p:nvPr>
        </p:nvSpPr>
        <p:spPr>
          <a:xfrm>
            <a:off x="7164288" y="980728"/>
            <a:ext cx="1675660" cy="57376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1400"/>
              <a:buFont typeface="Libre Franklin Medium"/>
              <a:buNone/>
            </a:pPr>
            <a:r>
              <a:rPr lang="pt-BR" sz="1400"/>
              <a:t>TRABALHANDO COM JLABEL</a:t>
            </a:r>
            <a:endParaRPr sz="1400"/>
          </a:p>
        </p:txBody>
      </p:sp>
      <p:pic>
        <p:nvPicPr>
          <p:cNvPr id="277" name="Google Shape;277;p29"/>
          <p:cNvPicPr preferRelativeResize="0"/>
          <p:nvPr/>
        </p:nvPicPr>
        <p:blipFill rotWithShape="1">
          <a:blip r:embed="rId3">
            <a:alphaModFix/>
          </a:blip>
          <a:srcRect b="0" l="0" r="0" t="0"/>
          <a:stretch/>
        </p:blipFill>
        <p:spPr>
          <a:xfrm>
            <a:off x="683568" y="404664"/>
            <a:ext cx="5760640" cy="6018503"/>
          </a:xfrm>
          <a:prstGeom prst="rect">
            <a:avLst/>
          </a:prstGeom>
          <a:noFill/>
          <a:ln>
            <a:noFill/>
          </a:ln>
        </p:spPr>
      </p:pic>
      <p:pic>
        <p:nvPicPr>
          <p:cNvPr id="278" name="Google Shape;278;p29"/>
          <p:cNvPicPr preferRelativeResize="0"/>
          <p:nvPr/>
        </p:nvPicPr>
        <p:blipFill rotWithShape="1">
          <a:blip r:embed="rId4">
            <a:alphaModFix/>
          </a:blip>
          <a:srcRect b="0" l="0" r="0" t="0"/>
          <a:stretch/>
        </p:blipFill>
        <p:spPr>
          <a:xfrm>
            <a:off x="4148683" y="4266406"/>
            <a:ext cx="2295525" cy="1466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ENTENDO O SWING(</a:t>
            </a:r>
            <a:r>
              <a:rPr lang="pt-BR" sz="1400"/>
              <a:t>CONT</a:t>
            </a:r>
            <a:r>
              <a:rPr lang="pt-BR"/>
              <a:t>)</a:t>
            </a:r>
            <a:endParaRPr/>
          </a:p>
        </p:txBody>
      </p:sp>
      <p:pic>
        <p:nvPicPr>
          <p:cNvPr id="111" name="Google Shape;111;p3"/>
          <p:cNvPicPr preferRelativeResize="0"/>
          <p:nvPr>
            <p:ph idx="1" type="body"/>
          </p:nvPr>
        </p:nvPicPr>
        <p:blipFill rotWithShape="1">
          <a:blip r:embed="rId3">
            <a:alphaModFix/>
          </a:blip>
          <a:srcRect b="0" l="0" r="0" t="0"/>
          <a:stretch/>
        </p:blipFill>
        <p:spPr>
          <a:xfrm>
            <a:off x="1560699" y="2684158"/>
            <a:ext cx="6048001" cy="24771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Apos fazermos as importações vamos criar os objetos do tipo JLabel: JLabel rotulo1,rotulo2,rotulo3,rotulo4;</a:t>
            </a:r>
            <a:endParaRPr/>
          </a:p>
          <a:p>
            <a:pPr indent="-228600" lvl="0" marL="274320" rtl="0" algn="l">
              <a:spcBef>
                <a:spcPts val="400"/>
              </a:spcBef>
              <a:spcAft>
                <a:spcPts val="0"/>
              </a:spcAft>
              <a:buSzPts val="2000"/>
              <a:buChar char="◼"/>
            </a:pPr>
            <a:r>
              <a:rPr lang="pt-BR"/>
              <a:t>Em seguida atribuir o conteúdo ao JLabel:</a:t>
            </a:r>
            <a:endParaRPr/>
          </a:p>
          <a:p>
            <a:pPr indent="-182880" lvl="1" marL="548640" rtl="0" algn="l">
              <a:spcBef>
                <a:spcPts val="360"/>
              </a:spcBef>
              <a:spcAft>
                <a:spcPts val="0"/>
              </a:spcAft>
              <a:buSzPts val="1800"/>
              <a:buChar char="▪"/>
            </a:pPr>
            <a:r>
              <a:rPr lang="pt-BR"/>
              <a:t>rotulo1 = new JLabel ("Nome");</a:t>
            </a:r>
            <a:endParaRPr/>
          </a:p>
          <a:p>
            <a:pPr indent="-182880" lvl="1" marL="548640" rtl="0" algn="l">
              <a:spcBef>
                <a:spcPts val="360"/>
              </a:spcBef>
              <a:spcAft>
                <a:spcPts val="0"/>
              </a:spcAft>
              <a:buSzPts val="1800"/>
              <a:buChar char="▪"/>
            </a:pPr>
            <a:r>
              <a:rPr lang="pt-BR"/>
              <a:t>rotulo2 = new JLabel ("Idade");</a:t>
            </a:r>
            <a:endParaRPr/>
          </a:p>
          <a:p>
            <a:pPr indent="-182880" lvl="1" marL="548640" rtl="0" algn="l">
              <a:spcBef>
                <a:spcPts val="360"/>
              </a:spcBef>
              <a:spcAft>
                <a:spcPts val="0"/>
              </a:spcAft>
              <a:buSzPts val="1800"/>
              <a:buChar char="▪"/>
            </a:pPr>
            <a:r>
              <a:rPr lang="pt-BR"/>
              <a:t>rotulo3 = new JLabel ("Telefone");</a:t>
            </a:r>
            <a:endParaRPr/>
          </a:p>
          <a:p>
            <a:pPr indent="-182880" lvl="1" marL="548640" rtl="0" algn="l">
              <a:spcBef>
                <a:spcPts val="360"/>
              </a:spcBef>
              <a:spcAft>
                <a:spcPts val="0"/>
              </a:spcAft>
              <a:buSzPts val="1800"/>
              <a:buChar char="▪"/>
            </a:pPr>
            <a:r>
              <a:rPr lang="pt-BR"/>
              <a:t>rotulo4 = new JLabel ("Celular");</a:t>
            </a:r>
            <a:endParaRPr/>
          </a:p>
          <a:p>
            <a:pPr indent="-228600" lvl="0" marL="274320" rtl="0" algn="l">
              <a:spcBef>
                <a:spcPts val="400"/>
              </a:spcBef>
              <a:spcAft>
                <a:spcPts val="0"/>
              </a:spcAft>
              <a:buSzPts val="2000"/>
              <a:buChar char="◼"/>
            </a:pPr>
            <a:r>
              <a:rPr lang="pt-BR"/>
              <a:t>Próximo passo definir o largura e altura do JLabel e a coluna e a linha que ele irá ocupar na janela.</a:t>
            </a:r>
            <a:endParaRPr/>
          </a:p>
          <a:p>
            <a:pPr indent="-182880" lvl="1" marL="548640" rtl="0" algn="l">
              <a:spcBef>
                <a:spcPts val="360"/>
              </a:spcBef>
              <a:spcAft>
                <a:spcPts val="0"/>
              </a:spcAft>
              <a:buSzPts val="1800"/>
              <a:buChar char="▪"/>
            </a:pPr>
            <a:r>
              <a:rPr lang="pt-BR"/>
              <a:t>rotulo1.setBounds(50,20,80,20);</a:t>
            </a:r>
            <a:endParaRPr/>
          </a:p>
          <a:p>
            <a:pPr indent="-182880" lvl="1" marL="548640" rtl="0" algn="l">
              <a:spcBef>
                <a:spcPts val="360"/>
              </a:spcBef>
              <a:spcAft>
                <a:spcPts val="0"/>
              </a:spcAft>
              <a:buSzPts val="1800"/>
              <a:buChar char="▪"/>
            </a:pPr>
            <a:r>
              <a:rPr lang="pt-BR"/>
              <a:t>rotulo2.setBounds(50,60,80,20);</a:t>
            </a:r>
            <a:endParaRPr/>
          </a:p>
          <a:p>
            <a:pPr indent="-182880" lvl="1" marL="548640" rtl="0" algn="l">
              <a:spcBef>
                <a:spcPts val="360"/>
              </a:spcBef>
              <a:spcAft>
                <a:spcPts val="0"/>
              </a:spcAft>
              <a:buSzPts val="1800"/>
              <a:buChar char="▪"/>
            </a:pPr>
            <a:r>
              <a:rPr lang="pt-BR"/>
              <a:t>rotulo3.setBounds(50,100,80,20);</a:t>
            </a:r>
            <a:endParaRPr/>
          </a:p>
          <a:p>
            <a:pPr indent="-182880" lvl="1" marL="548640" rtl="0" algn="l">
              <a:spcBef>
                <a:spcPts val="360"/>
              </a:spcBef>
              <a:spcAft>
                <a:spcPts val="0"/>
              </a:spcAft>
              <a:buSzPts val="1800"/>
              <a:buChar char="▪"/>
            </a:pPr>
            <a:r>
              <a:rPr lang="pt-BR"/>
              <a:t>rotulo4.setBounds(50,140,80,20);</a:t>
            </a:r>
            <a:endParaRPr/>
          </a:p>
          <a:p>
            <a:pPr indent="-101600" lvl="0" marL="274320" rtl="0" algn="l">
              <a:spcBef>
                <a:spcPts val="400"/>
              </a:spcBef>
              <a:spcAft>
                <a:spcPts val="0"/>
              </a:spcAft>
              <a:buSzPts val="2000"/>
              <a:buNone/>
            </a:pPr>
            <a:r>
              <a:t/>
            </a:r>
            <a:endParaRPr/>
          </a:p>
          <a:p>
            <a:pPr indent="-101600" lvl="0" marL="274320" rtl="0" algn="l">
              <a:spcBef>
                <a:spcPts val="400"/>
              </a:spcBef>
              <a:spcAft>
                <a:spcPts val="0"/>
              </a:spcAft>
              <a:buSzPts val="2000"/>
              <a:buNone/>
            </a:pPr>
            <a:r>
              <a:t/>
            </a:r>
            <a:endParaRPr/>
          </a:p>
        </p:txBody>
      </p:sp>
      <p:sp>
        <p:nvSpPr>
          <p:cNvPr id="284" name="Google Shape;284;p3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JLABEL OU RÓTULOS NA SUA JANELA</a:t>
            </a:r>
            <a:r>
              <a:rPr lang="pt-BR" sz="1600"/>
              <a:t>(CONT)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idx="1" type="body"/>
          </p:nvPr>
        </p:nvSpPr>
        <p:spPr>
          <a:xfrm>
            <a:off x="380999" y="1719070"/>
            <a:ext cx="8407893" cy="4878281"/>
          </a:xfrm>
          <a:prstGeom prst="rect">
            <a:avLst/>
          </a:prstGeom>
          <a:noFill/>
          <a:ln>
            <a:noFill/>
          </a:ln>
        </p:spPr>
        <p:txBody>
          <a:bodyPr anchorCtr="0" anchor="t" bIns="45700" lIns="91425" spcFirstLastPara="1" rIns="91425" wrap="square" tIns="45700">
            <a:normAutofit fontScale="85000" lnSpcReduction="20000"/>
          </a:bodyPr>
          <a:lstStyle/>
          <a:p>
            <a:pPr indent="-228600" lvl="0" marL="274320" rtl="0" algn="l">
              <a:spcBef>
                <a:spcPts val="0"/>
              </a:spcBef>
              <a:spcAft>
                <a:spcPts val="0"/>
              </a:spcAft>
              <a:buSzPct val="100000"/>
              <a:buChar char="◼"/>
            </a:pPr>
            <a:r>
              <a:rPr lang="pt-BR"/>
              <a:t>Definindo posicionamento na tela</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120650" lvl="0" marL="274320" rtl="0" algn="l">
              <a:spcBef>
                <a:spcPts val="340"/>
              </a:spcBef>
              <a:spcAft>
                <a:spcPts val="0"/>
              </a:spcAft>
              <a:buSzPct val="100000"/>
              <a:buNone/>
            </a:pPr>
            <a:r>
              <a:t/>
            </a:r>
            <a:endParaRPr/>
          </a:p>
          <a:p>
            <a:pPr indent="-228600" lvl="0" marL="274320" rtl="0" algn="just">
              <a:spcBef>
                <a:spcPts val="340"/>
              </a:spcBef>
              <a:spcAft>
                <a:spcPts val="0"/>
              </a:spcAft>
              <a:buSzPct val="100000"/>
              <a:buChar char="◼"/>
            </a:pPr>
            <a:r>
              <a:rPr lang="pt-BR"/>
              <a:t>Próximo passo definir a cor da letra dos componentes JLabel, lembrando que se esses objetos não forem adicionados ao aplicativo, a cor default é preto.</a:t>
            </a:r>
            <a:endParaRPr/>
          </a:p>
          <a:p>
            <a:pPr indent="-228600" lvl="0" marL="274320" rtl="0" algn="just">
              <a:spcBef>
                <a:spcPts val="340"/>
              </a:spcBef>
              <a:spcAft>
                <a:spcPts val="0"/>
              </a:spcAft>
              <a:buSzPct val="100000"/>
              <a:buChar char="◼"/>
            </a:pPr>
            <a:r>
              <a:rPr lang="pt-BR"/>
              <a:t>rotulo1.setForeground(Color.red);</a:t>
            </a:r>
            <a:endParaRPr/>
          </a:p>
          <a:p>
            <a:pPr indent="-228600" lvl="0" marL="274320" rtl="0" algn="just">
              <a:spcBef>
                <a:spcPts val="340"/>
              </a:spcBef>
              <a:spcAft>
                <a:spcPts val="0"/>
              </a:spcAft>
              <a:buSzPct val="100000"/>
              <a:buChar char="◼"/>
            </a:pPr>
            <a:r>
              <a:rPr lang="pt-BR"/>
              <a:t>rotulo2.setForeground(Color.blue);</a:t>
            </a:r>
            <a:endParaRPr/>
          </a:p>
          <a:p>
            <a:pPr indent="-120650" lvl="0" marL="274320" rtl="0" algn="l">
              <a:spcBef>
                <a:spcPts val="340"/>
              </a:spcBef>
              <a:spcAft>
                <a:spcPts val="0"/>
              </a:spcAft>
              <a:buSzPct val="100000"/>
              <a:buNone/>
            </a:pPr>
            <a:r>
              <a:t/>
            </a:r>
            <a:endParaRPr/>
          </a:p>
        </p:txBody>
      </p:sp>
      <p:sp>
        <p:nvSpPr>
          <p:cNvPr id="290" name="Google Shape;290;p3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JLABEL OU RÓTULOS NA SUA JANELA</a:t>
            </a:r>
            <a:r>
              <a:rPr lang="pt-BR" sz="1600"/>
              <a:t>(CONT)</a:t>
            </a:r>
            <a:endParaRPr/>
          </a:p>
        </p:txBody>
      </p:sp>
      <p:pic>
        <p:nvPicPr>
          <p:cNvPr id="291" name="Google Shape;291;p31"/>
          <p:cNvPicPr preferRelativeResize="0"/>
          <p:nvPr/>
        </p:nvPicPr>
        <p:blipFill rotWithShape="1">
          <a:blip r:embed="rId3">
            <a:alphaModFix/>
          </a:blip>
          <a:srcRect b="0" l="0" r="0" t="0"/>
          <a:stretch/>
        </p:blipFill>
        <p:spPr>
          <a:xfrm>
            <a:off x="1619672" y="2209800"/>
            <a:ext cx="5976664" cy="29473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Esses dois trechos abaixo especifica como criar cores personalizadas para o componente JLabel.</a:t>
            </a:r>
            <a:endParaRPr/>
          </a:p>
          <a:p>
            <a:pPr indent="-182880" lvl="1" marL="548640" rtl="0" algn="l">
              <a:spcBef>
                <a:spcPts val="400"/>
              </a:spcBef>
              <a:spcAft>
                <a:spcPts val="0"/>
              </a:spcAft>
              <a:buSzPts val="2000"/>
              <a:buChar char="▪"/>
            </a:pPr>
            <a:r>
              <a:rPr lang="pt-BR" sz="2000"/>
              <a:t>rotulo3.setForeground(new Color(190,152,142));</a:t>
            </a:r>
            <a:endParaRPr sz="2000"/>
          </a:p>
          <a:p>
            <a:pPr indent="-182880" lvl="1" marL="548640" rtl="0" algn="l">
              <a:spcBef>
                <a:spcPts val="400"/>
              </a:spcBef>
              <a:spcAft>
                <a:spcPts val="0"/>
              </a:spcAft>
              <a:buSzPts val="2000"/>
              <a:buChar char="▪"/>
            </a:pPr>
            <a:r>
              <a:rPr lang="pt-BR" sz="2000"/>
              <a:t>rotulo4.setForeground(new Color(201,200,100));</a:t>
            </a:r>
            <a:endParaRPr/>
          </a:p>
          <a:p>
            <a:pPr indent="-228600" lvl="0" marL="274320" rtl="0" algn="l">
              <a:spcBef>
                <a:spcPts val="400"/>
              </a:spcBef>
              <a:spcAft>
                <a:spcPts val="0"/>
              </a:spcAft>
              <a:buSzPts val="2000"/>
              <a:buChar char="◼"/>
            </a:pPr>
            <a:r>
              <a:rPr lang="pt-BR"/>
              <a:t>E ainda podemos definir a fonte, o estilo e o tamanho da letra do componente JLabel.</a:t>
            </a:r>
            <a:endParaRPr/>
          </a:p>
          <a:p>
            <a:pPr indent="-182880" lvl="1" marL="548640" rtl="0" algn="l">
              <a:spcBef>
                <a:spcPts val="400"/>
              </a:spcBef>
              <a:spcAft>
                <a:spcPts val="0"/>
              </a:spcAft>
              <a:buSzPts val="2000"/>
              <a:buChar char="▪"/>
            </a:pPr>
            <a:r>
              <a:rPr lang="pt-BR" sz="2000"/>
              <a:t>rotulo1.setFont(new Font("Arial",Font.BOLD,14));</a:t>
            </a:r>
            <a:endParaRPr sz="2000"/>
          </a:p>
          <a:p>
            <a:pPr indent="-182880" lvl="1" marL="548640" rtl="0" algn="l">
              <a:spcBef>
                <a:spcPts val="400"/>
              </a:spcBef>
              <a:spcAft>
                <a:spcPts val="0"/>
              </a:spcAft>
              <a:buSzPts val="2000"/>
              <a:buChar char="▪"/>
            </a:pPr>
            <a:r>
              <a:rPr lang="pt-BR" sz="2000"/>
              <a:t>rotulo2.setFont(new Font("Comic Sans MS",Font.BOLD,16));</a:t>
            </a:r>
            <a:endParaRPr sz="2000"/>
          </a:p>
          <a:p>
            <a:pPr indent="-182880" lvl="1" marL="548640" rtl="0" algn="l">
              <a:spcBef>
                <a:spcPts val="400"/>
              </a:spcBef>
              <a:spcAft>
                <a:spcPts val="0"/>
              </a:spcAft>
              <a:buSzPts val="2000"/>
              <a:buChar char="▪"/>
            </a:pPr>
            <a:r>
              <a:rPr lang="pt-BR" sz="2000"/>
              <a:t>rotulo3.setFont(new Font("Courier New",Font.BOLD,18));</a:t>
            </a:r>
            <a:endParaRPr sz="2000"/>
          </a:p>
          <a:p>
            <a:pPr indent="-182880" lvl="1" marL="548640" rtl="0" algn="l">
              <a:spcBef>
                <a:spcPts val="400"/>
              </a:spcBef>
              <a:spcAft>
                <a:spcPts val="0"/>
              </a:spcAft>
              <a:buSzPts val="2000"/>
              <a:buChar char="▪"/>
            </a:pPr>
            <a:r>
              <a:rPr lang="pt-BR" sz="2000"/>
              <a:t>rotulo4.setFont(new Font("Times New Roman",Font.BOLD,20));</a:t>
            </a:r>
            <a:endParaRPr sz="2000"/>
          </a:p>
          <a:p>
            <a:pPr indent="-228600" lvl="0" marL="274320" rtl="0" algn="l">
              <a:spcBef>
                <a:spcPts val="400"/>
              </a:spcBef>
              <a:spcAft>
                <a:spcPts val="0"/>
              </a:spcAft>
              <a:buSzPts val="2000"/>
              <a:buChar char="◼"/>
            </a:pPr>
            <a:r>
              <a:rPr lang="pt-BR"/>
              <a:t>E a numeração corresponde o tamanho da fonte.</a:t>
            </a:r>
            <a:endParaRPr/>
          </a:p>
          <a:p>
            <a:pPr indent="-182880" lvl="1" marL="548640" rtl="0" algn="l">
              <a:spcBef>
                <a:spcPts val="400"/>
              </a:spcBef>
              <a:spcAft>
                <a:spcPts val="0"/>
              </a:spcAft>
              <a:buSzPts val="2000"/>
              <a:buChar char="▪"/>
            </a:pPr>
            <a:r>
              <a:rPr lang="pt-BR" sz="2000"/>
              <a:t>rotulo1.setFont(new Font("Arial",Font.BOLD,14));</a:t>
            </a:r>
            <a:endParaRPr sz="2000"/>
          </a:p>
          <a:p>
            <a:pPr indent="-101600" lvl="0" marL="274320" rtl="0" algn="l">
              <a:spcBef>
                <a:spcPts val="400"/>
              </a:spcBef>
              <a:spcAft>
                <a:spcPts val="0"/>
              </a:spcAft>
              <a:buSzPts val="2000"/>
              <a:buNone/>
            </a:pPr>
            <a:r>
              <a:t/>
            </a:r>
            <a:endParaRPr/>
          </a:p>
        </p:txBody>
      </p:sp>
      <p:sp>
        <p:nvSpPr>
          <p:cNvPr id="297" name="Google Shape;297;p3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JLABEL OU RÓTULOS NA SUA JANELA</a:t>
            </a:r>
            <a:r>
              <a:rPr lang="pt-BR" sz="1600"/>
              <a:t>(CONT)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400"/>
              <a:buChar char="◼"/>
            </a:pPr>
            <a:r>
              <a:rPr lang="pt-BR" sz="2400"/>
              <a:t>E finalmente o método tela que representa a janela deverá ser chamado, onde vai exibir o rótulo o conteúdo do JLabel na janela.</a:t>
            </a:r>
            <a:endParaRPr/>
          </a:p>
          <a:p>
            <a:pPr indent="-182880" lvl="1" marL="548640" rtl="0" algn="l">
              <a:spcBef>
                <a:spcPts val="480"/>
              </a:spcBef>
              <a:spcAft>
                <a:spcPts val="0"/>
              </a:spcAft>
              <a:buSzPts val="2400"/>
              <a:buChar char="▪"/>
            </a:pPr>
            <a:r>
              <a:rPr lang="pt-BR" sz="2400"/>
              <a:t>tela.add(rotulo1);</a:t>
            </a:r>
            <a:endParaRPr/>
          </a:p>
          <a:p>
            <a:pPr indent="-182880" lvl="1" marL="548640" rtl="0" algn="l">
              <a:spcBef>
                <a:spcPts val="480"/>
              </a:spcBef>
              <a:spcAft>
                <a:spcPts val="0"/>
              </a:spcAft>
              <a:buSzPts val="2400"/>
              <a:buChar char="▪"/>
            </a:pPr>
            <a:r>
              <a:rPr lang="pt-BR" sz="2400"/>
              <a:t>tela.add(rotulo2);</a:t>
            </a:r>
            <a:endParaRPr/>
          </a:p>
          <a:p>
            <a:pPr indent="-182880" lvl="1" marL="548640" rtl="0" algn="l">
              <a:spcBef>
                <a:spcPts val="480"/>
              </a:spcBef>
              <a:spcAft>
                <a:spcPts val="0"/>
              </a:spcAft>
              <a:buSzPts val="2400"/>
              <a:buChar char="▪"/>
            </a:pPr>
            <a:r>
              <a:rPr lang="pt-BR" sz="2400"/>
              <a:t>tela.add(rotulo3);</a:t>
            </a:r>
            <a:endParaRPr/>
          </a:p>
          <a:p>
            <a:pPr indent="-182880" lvl="1" marL="548640" rtl="0" algn="l">
              <a:spcBef>
                <a:spcPts val="480"/>
              </a:spcBef>
              <a:spcAft>
                <a:spcPts val="0"/>
              </a:spcAft>
              <a:buSzPts val="2400"/>
              <a:buChar char="▪"/>
            </a:pPr>
            <a:r>
              <a:rPr lang="pt-BR" sz="2400"/>
              <a:t>tela.add(rotulo4);</a:t>
            </a:r>
            <a:endParaRPr/>
          </a:p>
          <a:p>
            <a:pPr indent="-101600" lvl="0" marL="274320" rtl="0" algn="l">
              <a:spcBef>
                <a:spcPts val="400"/>
              </a:spcBef>
              <a:spcAft>
                <a:spcPts val="0"/>
              </a:spcAft>
              <a:buSzPts val="2000"/>
              <a:buNone/>
            </a:pPr>
            <a:r>
              <a:t/>
            </a:r>
            <a:endParaRPr/>
          </a:p>
        </p:txBody>
      </p:sp>
      <p:sp>
        <p:nvSpPr>
          <p:cNvPr id="303" name="Google Shape;303;p3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JLABEL OU RÓTULOS NA SUA JANELA</a:t>
            </a:r>
            <a:r>
              <a:rPr lang="pt-BR" sz="1600"/>
              <a:t>(CONT)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4"/>
          <p:cNvPicPr preferRelativeResize="0"/>
          <p:nvPr>
            <p:ph idx="1" type="body"/>
          </p:nvPr>
        </p:nvPicPr>
        <p:blipFill rotWithShape="1">
          <a:blip r:embed="rId3">
            <a:alphaModFix/>
          </a:blip>
          <a:srcRect b="0" l="0" r="0" t="0"/>
          <a:stretch/>
        </p:blipFill>
        <p:spPr>
          <a:xfrm>
            <a:off x="1665287" y="2522538"/>
            <a:ext cx="5838825" cy="2800350"/>
          </a:xfrm>
          <a:prstGeom prst="rect">
            <a:avLst/>
          </a:prstGeom>
          <a:noFill/>
          <a:ln>
            <a:noFill/>
          </a:ln>
        </p:spPr>
      </p:pic>
      <p:sp>
        <p:nvSpPr>
          <p:cNvPr id="309" name="Google Shape;309;p3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EXERCÍCIO COM JLABEL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É Possível exibir imagem em rótulos como instâncias da classe JLabel. Tais rótulos podem conter apenas imagens ou imagens e texto. O aplicativo seguinte mostra apenas uma imagem adicionada com um JLabel na janela.</a:t>
            </a:r>
            <a:endParaRPr/>
          </a:p>
          <a:p>
            <a:pPr indent="-228600" lvl="0" marL="274320" rtl="0" algn="l">
              <a:spcBef>
                <a:spcPts val="400"/>
              </a:spcBef>
              <a:spcAft>
                <a:spcPts val="0"/>
              </a:spcAft>
              <a:buSzPts val="2000"/>
              <a:buChar char="◼"/>
            </a:pPr>
            <a:r>
              <a:rPr lang="pt-BR"/>
              <a:t>Exemplo:</a:t>
            </a:r>
            <a:endParaRPr/>
          </a:p>
          <a:p>
            <a:pPr indent="-101600" lvl="0" marL="274320" rtl="0" algn="l">
              <a:spcBef>
                <a:spcPts val="400"/>
              </a:spcBef>
              <a:spcAft>
                <a:spcPts val="0"/>
              </a:spcAft>
              <a:buSzPts val="2000"/>
              <a:buNone/>
            </a:pPr>
            <a:r>
              <a:t/>
            </a:r>
            <a:endParaRPr/>
          </a:p>
        </p:txBody>
      </p:sp>
      <p:sp>
        <p:nvSpPr>
          <p:cNvPr id="315" name="Google Shape;315;p3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IMAGEM AO COMPONENTE JLABEL</a:t>
            </a:r>
            <a:br>
              <a:rPr lang="pt-BR"/>
            </a:br>
            <a:endParaRPr/>
          </a:p>
        </p:txBody>
      </p:sp>
      <p:pic>
        <p:nvPicPr>
          <p:cNvPr id="316" name="Google Shape;316;p35"/>
          <p:cNvPicPr preferRelativeResize="0"/>
          <p:nvPr/>
        </p:nvPicPr>
        <p:blipFill rotWithShape="1">
          <a:blip r:embed="rId3">
            <a:alphaModFix/>
          </a:blip>
          <a:srcRect b="0" l="0" r="0" t="0"/>
          <a:stretch/>
        </p:blipFill>
        <p:spPr>
          <a:xfrm>
            <a:off x="6588224" y="3429001"/>
            <a:ext cx="2160240" cy="3002932"/>
          </a:xfrm>
          <a:prstGeom prst="rect">
            <a:avLst/>
          </a:prstGeom>
          <a:noFill/>
          <a:ln>
            <a:noFill/>
          </a:ln>
        </p:spPr>
      </p:pic>
      <p:pic>
        <p:nvPicPr>
          <p:cNvPr id="317" name="Google Shape;317;p35"/>
          <p:cNvPicPr preferRelativeResize="0"/>
          <p:nvPr/>
        </p:nvPicPr>
        <p:blipFill rotWithShape="1">
          <a:blip r:embed="rId4">
            <a:alphaModFix/>
          </a:blip>
          <a:srcRect b="0" l="0" r="0" t="0"/>
          <a:stretch/>
        </p:blipFill>
        <p:spPr>
          <a:xfrm>
            <a:off x="1115616" y="3429000"/>
            <a:ext cx="5256584" cy="311774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ph idx="1" type="body"/>
          </p:nvPr>
        </p:nvSpPr>
        <p:spPr>
          <a:xfrm>
            <a:off x="611560" y="1700807"/>
            <a:ext cx="5867400" cy="1152129"/>
          </a:xfrm>
          <a:prstGeom prst="rect">
            <a:avLst/>
          </a:prstGeom>
          <a:noFill/>
          <a:ln>
            <a:noFill/>
          </a:ln>
        </p:spPr>
        <p:txBody>
          <a:bodyPr anchorCtr="0" anchor="t" bIns="45700" lIns="91425" spcFirstLastPara="1" rIns="91425" wrap="square" tIns="45700">
            <a:normAutofit/>
          </a:bodyPr>
          <a:lstStyle/>
          <a:p>
            <a:pPr indent="0" lvl="0" marL="45720" rtl="0" algn="ctr">
              <a:spcBef>
                <a:spcPts val="0"/>
              </a:spcBef>
              <a:spcAft>
                <a:spcPts val="0"/>
              </a:spcAft>
              <a:buSzPts val="3200"/>
              <a:buNone/>
            </a:pPr>
            <a:r>
              <a:rPr lang="pt-BR"/>
              <a:t>Trabalhando com JTextField</a:t>
            </a:r>
            <a:endParaRPr/>
          </a:p>
        </p:txBody>
      </p:sp>
      <p:pic>
        <p:nvPicPr>
          <p:cNvPr id="323" name="Google Shape;323;p36"/>
          <p:cNvPicPr preferRelativeResize="0"/>
          <p:nvPr/>
        </p:nvPicPr>
        <p:blipFill rotWithShape="1">
          <a:blip r:embed="rId3">
            <a:alphaModFix/>
          </a:blip>
          <a:srcRect b="0" l="0" r="0" t="0"/>
          <a:stretch/>
        </p:blipFill>
        <p:spPr>
          <a:xfrm>
            <a:off x="2627784" y="2780928"/>
            <a:ext cx="2160240" cy="3002932"/>
          </a:xfrm>
          <a:prstGeom prst="rect">
            <a:avLst/>
          </a:prstGeom>
          <a:noFill/>
          <a:ln>
            <a:noFill/>
          </a:ln>
        </p:spPr>
      </p:pic>
      <p:pic>
        <p:nvPicPr>
          <p:cNvPr id="324" name="Google Shape;324;p36"/>
          <p:cNvPicPr preferRelativeResize="0"/>
          <p:nvPr/>
        </p:nvPicPr>
        <p:blipFill rotWithShape="1">
          <a:blip r:embed="rId4">
            <a:alphaModFix/>
          </a:blip>
          <a:srcRect b="0" l="0" r="0" t="0"/>
          <a:stretch/>
        </p:blipFill>
        <p:spPr>
          <a:xfrm>
            <a:off x="7164288" y="908720"/>
            <a:ext cx="1728193" cy="1612776"/>
          </a:xfrm>
          <a:prstGeom prst="rect">
            <a:avLst/>
          </a:prstGeom>
          <a:noFill/>
          <a:ln>
            <a:noFill/>
          </a:ln>
        </p:spPr>
      </p:pic>
      <p:pic>
        <p:nvPicPr>
          <p:cNvPr id="325" name="Google Shape;325;p36"/>
          <p:cNvPicPr preferRelativeResize="0"/>
          <p:nvPr/>
        </p:nvPicPr>
        <p:blipFill rotWithShape="1">
          <a:blip r:embed="rId5">
            <a:alphaModFix/>
          </a:blip>
          <a:srcRect b="0" l="0" r="0" t="0"/>
          <a:stretch/>
        </p:blipFill>
        <p:spPr>
          <a:xfrm>
            <a:off x="7164288" y="3501008"/>
            <a:ext cx="1728193" cy="21492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800"/>
              <a:buChar char="◼"/>
            </a:pPr>
            <a:r>
              <a:rPr lang="pt-BR" sz="2800"/>
              <a:t>A classe </a:t>
            </a:r>
            <a:r>
              <a:rPr b="1" lang="pt-BR" sz="2800"/>
              <a:t>JTextField</a:t>
            </a:r>
            <a:r>
              <a:rPr lang="pt-BR" sz="2800"/>
              <a:t> possibilita a criação de caixas de texto de uma única linha. Os usos mais freqüentes desse controle são para receber e validar dados informados pelo usuário do aplicativo. Essa classe herda a maioria de seus atributos, eventos e métodos da classe </a:t>
            </a:r>
            <a:r>
              <a:rPr b="1" lang="pt-BR" sz="2800"/>
              <a:t>JTextComponent</a:t>
            </a:r>
            <a:r>
              <a:rPr lang="pt-BR" sz="2800"/>
              <a:t>.</a:t>
            </a:r>
            <a:endParaRPr/>
          </a:p>
        </p:txBody>
      </p:sp>
      <p:sp>
        <p:nvSpPr>
          <p:cNvPr id="331" name="Google Shape;331;p3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JTEXTFIELD OU CAIXA DE TEXTO </a:t>
            </a:r>
            <a:r>
              <a:rPr lang="pt-BR" sz="1600"/>
              <a:t>(CONT)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7159752" y="457200"/>
            <a:ext cx="1675660" cy="16733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1400"/>
              <a:buFont typeface="Libre Franklin Medium"/>
              <a:buNone/>
            </a:pPr>
            <a:r>
              <a:rPr lang="pt-BR" sz="1400"/>
              <a:t>TRABALHANDO COM JTEXTFIELD</a:t>
            </a:r>
            <a:br>
              <a:rPr lang="pt-BR" sz="1400"/>
            </a:br>
            <a:br>
              <a:rPr lang="pt-BR" sz="1400"/>
            </a:br>
            <a:endParaRPr sz="1400"/>
          </a:p>
        </p:txBody>
      </p:sp>
      <p:pic>
        <p:nvPicPr>
          <p:cNvPr id="337" name="Google Shape;337;p38"/>
          <p:cNvPicPr preferRelativeResize="0"/>
          <p:nvPr/>
        </p:nvPicPr>
        <p:blipFill rotWithShape="1">
          <a:blip r:embed="rId3">
            <a:alphaModFix/>
          </a:blip>
          <a:srcRect b="0" l="0" r="0" t="0"/>
          <a:stretch/>
        </p:blipFill>
        <p:spPr>
          <a:xfrm>
            <a:off x="713548" y="233610"/>
            <a:ext cx="5616624" cy="6408712"/>
          </a:xfrm>
          <a:prstGeom prst="rect">
            <a:avLst/>
          </a:prstGeom>
          <a:noFill/>
          <a:ln>
            <a:noFill/>
          </a:ln>
        </p:spPr>
      </p:pic>
      <p:pic>
        <p:nvPicPr>
          <p:cNvPr id="338" name="Google Shape;338;p38"/>
          <p:cNvPicPr preferRelativeResize="0"/>
          <p:nvPr/>
        </p:nvPicPr>
        <p:blipFill rotWithShape="1">
          <a:blip r:embed="rId4">
            <a:alphaModFix/>
          </a:blip>
          <a:srcRect b="0" l="0" r="0" t="0"/>
          <a:stretch/>
        </p:blipFill>
        <p:spPr>
          <a:xfrm>
            <a:off x="7164288" y="2575906"/>
            <a:ext cx="1728193" cy="21492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9"/>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Declarar os objetos: TextField texto1,texto2,texto3,texto4;</a:t>
            </a:r>
            <a:endParaRPr/>
          </a:p>
          <a:p>
            <a:pPr indent="-228600" lvl="0" marL="274320" rtl="0" algn="l">
              <a:spcBef>
                <a:spcPts val="400"/>
              </a:spcBef>
              <a:spcAft>
                <a:spcPts val="0"/>
              </a:spcAft>
              <a:buSzPts val="2000"/>
              <a:buChar char="◼"/>
            </a:pPr>
            <a:r>
              <a:rPr lang="pt-BR"/>
              <a:t>Estipular a quantidade de caracteres para as caixas de texto:</a:t>
            </a:r>
            <a:endParaRPr/>
          </a:p>
          <a:p>
            <a:pPr indent="-182880" lvl="1" marL="548640" rtl="0" algn="l">
              <a:spcBef>
                <a:spcPts val="400"/>
              </a:spcBef>
              <a:spcAft>
                <a:spcPts val="0"/>
              </a:spcAft>
              <a:buSzPts val="2000"/>
              <a:buChar char="▪"/>
            </a:pPr>
            <a:r>
              <a:rPr lang="pt-BR" sz="2000"/>
              <a:t>texto1 = new JTextField(50); texto2 = new JTextField(3);</a:t>
            </a:r>
            <a:endParaRPr sz="2000"/>
          </a:p>
          <a:p>
            <a:pPr indent="-182880" lvl="1" marL="548640" rtl="0" algn="l">
              <a:spcBef>
                <a:spcPts val="400"/>
              </a:spcBef>
              <a:spcAft>
                <a:spcPts val="0"/>
              </a:spcAft>
              <a:buSzPts val="2000"/>
              <a:buChar char="▪"/>
            </a:pPr>
            <a:r>
              <a:rPr lang="pt-BR" sz="2000"/>
              <a:t>texto3 = new JTextField(10); texto4 = new JTextField(10);</a:t>
            </a:r>
            <a:endParaRPr sz="2000"/>
          </a:p>
          <a:p>
            <a:pPr indent="-228600" lvl="0" marL="274320" rtl="0" algn="l">
              <a:spcBef>
                <a:spcPts val="400"/>
              </a:spcBef>
              <a:spcAft>
                <a:spcPts val="0"/>
              </a:spcAft>
              <a:buSzPts val="2000"/>
              <a:buChar char="◼"/>
            </a:pPr>
            <a:r>
              <a:rPr lang="pt-BR"/>
              <a:t>Especificar posicionamento das caixas:</a:t>
            </a:r>
            <a:endParaRPr/>
          </a:p>
          <a:p>
            <a:pPr indent="-182880" lvl="1" marL="548640" rtl="0" algn="l">
              <a:spcBef>
                <a:spcPts val="400"/>
              </a:spcBef>
              <a:spcAft>
                <a:spcPts val="0"/>
              </a:spcAft>
              <a:buSzPts val="2000"/>
              <a:buChar char="▪"/>
            </a:pPr>
            <a:r>
              <a:rPr lang="pt-BR" sz="2000"/>
              <a:t>texto1.setBounds(110,20,200,20);</a:t>
            </a:r>
            <a:endParaRPr/>
          </a:p>
          <a:p>
            <a:pPr indent="-182880" lvl="1" marL="548640" rtl="0" algn="l">
              <a:spcBef>
                <a:spcPts val="400"/>
              </a:spcBef>
              <a:spcAft>
                <a:spcPts val="0"/>
              </a:spcAft>
              <a:buSzPts val="2000"/>
              <a:buChar char="▪"/>
            </a:pPr>
            <a:r>
              <a:rPr lang="pt-BR" sz="2000"/>
              <a:t>texto2.setBounds(110,60,20,20);</a:t>
            </a:r>
            <a:endParaRPr sz="2000"/>
          </a:p>
          <a:p>
            <a:pPr indent="-182880" lvl="1" marL="548640" rtl="0" algn="l">
              <a:spcBef>
                <a:spcPts val="400"/>
              </a:spcBef>
              <a:spcAft>
                <a:spcPts val="0"/>
              </a:spcAft>
              <a:buSzPts val="2000"/>
              <a:buChar char="▪"/>
            </a:pPr>
            <a:r>
              <a:rPr lang="pt-BR" sz="2000"/>
              <a:t>texto3.setBounds(110,100,80,20);</a:t>
            </a:r>
            <a:endParaRPr sz="2000"/>
          </a:p>
          <a:p>
            <a:pPr indent="-182880" lvl="1" marL="548640" rtl="0" algn="l">
              <a:spcBef>
                <a:spcPts val="400"/>
              </a:spcBef>
              <a:spcAft>
                <a:spcPts val="0"/>
              </a:spcAft>
              <a:buSzPts val="2000"/>
              <a:buChar char="▪"/>
            </a:pPr>
            <a:r>
              <a:rPr lang="pt-BR" sz="2000"/>
              <a:t>texto4.setBounds(110,140,80,20);</a:t>
            </a:r>
            <a:endParaRPr sz="2000"/>
          </a:p>
          <a:p>
            <a:pPr indent="-101600" lvl="0" marL="274320" rtl="0" algn="l">
              <a:spcBef>
                <a:spcPts val="400"/>
              </a:spcBef>
              <a:spcAft>
                <a:spcPts val="0"/>
              </a:spcAft>
              <a:buSzPts val="2000"/>
              <a:buNone/>
            </a:pPr>
            <a:r>
              <a:t/>
            </a:r>
            <a:endParaRPr/>
          </a:p>
        </p:txBody>
      </p:sp>
      <p:sp>
        <p:nvSpPr>
          <p:cNvPr id="344" name="Google Shape;344;p3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JTEXTFIELD OU CAIXA DE TEXTO </a:t>
            </a:r>
            <a:r>
              <a:rPr lang="pt-BR" sz="1600"/>
              <a:t>(CONT)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Esta hierarquia não está completa, apenas alguns dos componentes para que  voce veja como todos eles descendem de um componente em comum, ou seja, a classe Component. Atenção deve ser à classe Container, descendente direta da classe Component.</a:t>
            </a:r>
            <a:endParaRPr/>
          </a:p>
          <a:p>
            <a:pPr indent="-228600" lvl="0" marL="274320" rtl="0" algn="just">
              <a:spcBef>
                <a:spcPts val="400"/>
              </a:spcBef>
              <a:spcAft>
                <a:spcPts val="0"/>
              </a:spcAft>
              <a:buSzPts val="2000"/>
              <a:buChar char="◼"/>
            </a:pPr>
            <a:r>
              <a:rPr lang="pt-BR"/>
              <a:t>Um Component tem uma representação gráfica, de modo que ele possa ser exibido na tela e forneça meios de interação com o usuário. A classe Component define os métodos, propriedades e eventos que pode ser aplicados a todos os componentes derivados dessa classe, incluído as classes Button, Canvas, Label, Container, etc.</a:t>
            </a:r>
            <a:endParaRPr/>
          </a:p>
          <a:p>
            <a:pPr indent="-101600" lvl="0" marL="274320" rtl="0" algn="l">
              <a:spcBef>
                <a:spcPts val="400"/>
              </a:spcBef>
              <a:spcAft>
                <a:spcPts val="0"/>
              </a:spcAft>
              <a:buSzPts val="2000"/>
              <a:buNone/>
            </a:pPr>
            <a:r>
              <a:t/>
            </a:r>
            <a:endParaRPr/>
          </a:p>
        </p:txBody>
      </p:sp>
      <p:sp>
        <p:nvSpPr>
          <p:cNvPr id="117" name="Google Shape;117;p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ENTENDO O SWING(</a:t>
            </a:r>
            <a:r>
              <a:rPr lang="pt-BR" sz="1400"/>
              <a:t>CONT</a:t>
            </a:r>
            <a:r>
              <a:rPr lang="pt-BR"/>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lnSpcReduction="10000"/>
          </a:bodyPr>
          <a:lstStyle/>
          <a:p>
            <a:pPr indent="-228600" lvl="0" marL="274320" rtl="0" algn="l">
              <a:spcBef>
                <a:spcPts val="0"/>
              </a:spcBef>
              <a:spcAft>
                <a:spcPts val="0"/>
              </a:spcAft>
              <a:buSzPts val="2000"/>
              <a:buChar char="◼"/>
            </a:pPr>
            <a:r>
              <a:rPr lang="pt-BR"/>
              <a:t>E chamar o método tela para exibir as caixas na janela:</a:t>
            </a:r>
            <a:endParaRPr/>
          </a:p>
          <a:p>
            <a:pPr indent="-182880" lvl="1" marL="548640" rtl="0" algn="l">
              <a:spcBef>
                <a:spcPts val="360"/>
              </a:spcBef>
              <a:spcAft>
                <a:spcPts val="0"/>
              </a:spcAft>
              <a:buSzPts val="1800"/>
              <a:buChar char="▪"/>
            </a:pPr>
            <a:r>
              <a:rPr lang="pt-BR"/>
              <a:t>tela.add(texto1); tela.add(texto2); tela.add(texto3); tela.add(texto4);</a:t>
            </a:r>
            <a:endParaRPr/>
          </a:p>
          <a:p>
            <a:pPr indent="-68580" lvl="1" marL="548640" rtl="0" algn="l">
              <a:spcBef>
                <a:spcPts val="360"/>
              </a:spcBef>
              <a:spcAft>
                <a:spcPts val="0"/>
              </a:spcAft>
              <a:buSzPts val="1800"/>
              <a:buNone/>
            </a:pPr>
            <a:r>
              <a:t/>
            </a:r>
            <a:endParaRPr/>
          </a:p>
          <a:p>
            <a:pPr indent="-68580" lvl="1" marL="548640" rtl="0" algn="l">
              <a:spcBef>
                <a:spcPts val="360"/>
              </a:spcBef>
              <a:spcAft>
                <a:spcPts val="0"/>
              </a:spcAft>
              <a:buSzPts val="1800"/>
              <a:buNone/>
            </a:pPr>
            <a:r>
              <a:t/>
            </a:r>
            <a:endParaRPr/>
          </a:p>
          <a:p>
            <a:pPr indent="-68580" lvl="1" marL="548640" rtl="0" algn="l">
              <a:spcBef>
                <a:spcPts val="360"/>
              </a:spcBef>
              <a:spcAft>
                <a:spcPts val="0"/>
              </a:spcAft>
              <a:buSzPts val="1800"/>
              <a:buNone/>
            </a:pPr>
            <a:r>
              <a:t/>
            </a:r>
            <a:endParaRPr/>
          </a:p>
          <a:p>
            <a:pPr indent="-68580" lvl="1" marL="548640" rtl="0" algn="l">
              <a:spcBef>
                <a:spcPts val="360"/>
              </a:spcBef>
              <a:spcAft>
                <a:spcPts val="0"/>
              </a:spcAft>
              <a:buSzPts val="1800"/>
              <a:buNone/>
            </a:pPr>
            <a:r>
              <a:t/>
            </a:r>
            <a:endParaRPr/>
          </a:p>
          <a:p>
            <a:pPr indent="-68580" lvl="1" marL="548640" rtl="0" algn="l">
              <a:spcBef>
                <a:spcPts val="360"/>
              </a:spcBef>
              <a:spcAft>
                <a:spcPts val="0"/>
              </a:spcAft>
              <a:buSzPts val="1800"/>
              <a:buNone/>
            </a:pPr>
            <a:r>
              <a:t/>
            </a:r>
            <a:endParaRPr/>
          </a:p>
          <a:p>
            <a:pPr indent="-68580" lvl="1" marL="548640" rtl="0" algn="l">
              <a:spcBef>
                <a:spcPts val="360"/>
              </a:spcBef>
              <a:spcAft>
                <a:spcPts val="0"/>
              </a:spcAft>
              <a:buSzPts val="1800"/>
              <a:buNone/>
            </a:pPr>
            <a:r>
              <a:t/>
            </a:r>
            <a:endParaRPr/>
          </a:p>
          <a:p>
            <a:pPr indent="-68580" lvl="1" marL="548640" rtl="0" algn="l">
              <a:spcBef>
                <a:spcPts val="360"/>
              </a:spcBef>
              <a:spcAft>
                <a:spcPts val="0"/>
              </a:spcAft>
              <a:buSzPts val="1800"/>
              <a:buNone/>
            </a:pPr>
            <a:r>
              <a:t/>
            </a:r>
            <a:endParaRPr/>
          </a:p>
          <a:p>
            <a:pPr indent="-68580" lvl="1" marL="548640" rtl="0" algn="l">
              <a:spcBef>
                <a:spcPts val="360"/>
              </a:spcBef>
              <a:spcAft>
                <a:spcPts val="0"/>
              </a:spcAft>
              <a:buSzPts val="1800"/>
              <a:buNone/>
            </a:pPr>
            <a:r>
              <a:t/>
            </a:r>
            <a:endParaRPr/>
          </a:p>
          <a:p>
            <a:pPr indent="-228600" lvl="0" marL="274320" rtl="0" algn="l">
              <a:spcBef>
                <a:spcPts val="400"/>
              </a:spcBef>
              <a:spcAft>
                <a:spcPts val="0"/>
              </a:spcAft>
              <a:buSzPts val="2000"/>
              <a:buChar char="◼"/>
            </a:pPr>
            <a:r>
              <a:rPr lang="pt-BR"/>
              <a:t>Foco para uma caixa de texto</a:t>
            </a:r>
            <a:endParaRPr sz="1800"/>
          </a:p>
          <a:p>
            <a:pPr indent="-228600" lvl="0" marL="274320" rtl="0" algn="l">
              <a:spcBef>
                <a:spcPts val="400"/>
              </a:spcBef>
              <a:spcAft>
                <a:spcPts val="0"/>
              </a:spcAft>
              <a:buSzPts val="2000"/>
              <a:buChar char="◼"/>
            </a:pPr>
            <a:r>
              <a:rPr lang="pt-BR"/>
              <a:t>Podemos também utilizar o comando requestFocus(); para apontar o foco para uma determinada caixa de texto: </a:t>
            </a:r>
            <a:endParaRPr/>
          </a:p>
          <a:p>
            <a:pPr indent="-182880" lvl="1" marL="548640" rtl="0" algn="l">
              <a:spcBef>
                <a:spcPts val="360"/>
              </a:spcBef>
              <a:spcAft>
                <a:spcPts val="0"/>
              </a:spcAft>
              <a:buSzPts val="1800"/>
              <a:buChar char="▪"/>
            </a:pPr>
            <a:r>
              <a:rPr lang="pt-BR"/>
              <a:t>texto1. requestFocus();</a:t>
            </a:r>
            <a:endParaRPr sz="1600"/>
          </a:p>
          <a:p>
            <a:pPr indent="-68580" lvl="1" marL="548640" rtl="0" algn="l">
              <a:spcBef>
                <a:spcPts val="360"/>
              </a:spcBef>
              <a:spcAft>
                <a:spcPts val="0"/>
              </a:spcAft>
              <a:buSzPts val="1800"/>
              <a:buNone/>
            </a:pPr>
            <a:r>
              <a:t/>
            </a:r>
            <a:endParaRPr/>
          </a:p>
          <a:p>
            <a:pPr indent="-101600" lvl="0" marL="274320" rtl="0" algn="l">
              <a:spcBef>
                <a:spcPts val="400"/>
              </a:spcBef>
              <a:spcAft>
                <a:spcPts val="0"/>
              </a:spcAft>
              <a:buSzPts val="2000"/>
              <a:buNone/>
            </a:pPr>
            <a:r>
              <a:t/>
            </a:r>
            <a:endParaRPr/>
          </a:p>
        </p:txBody>
      </p:sp>
      <p:sp>
        <p:nvSpPr>
          <p:cNvPr id="350" name="Google Shape;350;p4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JTEXTFIELD OU CAIXA DE TEXTO </a:t>
            </a:r>
            <a:r>
              <a:rPr lang="pt-BR" sz="1600"/>
              <a:t>(CONT)</a:t>
            </a:r>
            <a:endParaRPr/>
          </a:p>
        </p:txBody>
      </p:sp>
      <p:pic>
        <p:nvPicPr>
          <p:cNvPr id="351" name="Google Shape;351;p40"/>
          <p:cNvPicPr preferRelativeResize="0"/>
          <p:nvPr/>
        </p:nvPicPr>
        <p:blipFill rotWithShape="1">
          <a:blip r:embed="rId3">
            <a:alphaModFix/>
          </a:blip>
          <a:srcRect b="0" l="0" r="0" t="0"/>
          <a:stretch/>
        </p:blipFill>
        <p:spPr>
          <a:xfrm>
            <a:off x="2843808" y="2624138"/>
            <a:ext cx="4248472" cy="22450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85000" lnSpcReduction="10000"/>
          </a:bodyPr>
          <a:lstStyle/>
          <a:p>
            <a:pPr indent="-228600" lvl="0" marL="274320" rtl="0" algn="just">
              <a:spcBef>
                <a:spcPts val="0"/>
              </a:spcBef>
              <a:spcAft>
                <a:spcPts val="0"/>
              </a:spcAft>
              <a:buSzPct val="100000"/>
              <a:buChar char="◼"/>
            </a:pPr>
            <a:r>
              <a:rPr lang="pt-BR"/>
              <a:t>Cor da fonte para a caixa de texto</a:t>
            </a:r>
            <a:endParaRPr/>
          </a:p>
          <a:p>
            <a:pPr indent="-182880" lvl="1" marL="548640" rtl="0" algn="just">
              <a:spcBef>
                <a:spcPts val="306"/>
              </a:spcBef>
              <a:spcAft>
                <a:spcPts val="0"/>
              </a:spcAft>
              <a:buSzPct val="100000"/>
              <a:buChar char="▪"/>
            </a:pPr>
            <a:r>
              <a:rPr lang="pt-BR"/>
              <a:t>Podemos também utilizar o comando setForeground(Color.cor); para alterar</a:t>
            </a:r>
            <a:endParaRPr/>
          </a:p>
          <a:p>
            <a:pPr indent="-182880" lvl="1" marL="548640" rtl="0" algn="just">
              <a:spcBef>
                <a:spcPts val="306"/>
              </a:spcBef>
              <a:spcAft>
                <a:spcPts val="0"/>
              </a:spcAft>
              <a:buSzPct val="100000"/>
              <a:buChar char="▪"/>
            </a:pPr>
            <a:r>
              <a:rPr lang="pt-BR"/>
              <a:t>a cor da fonte da caixa de texto: texto1. setForeground(Color.cor);</a:t>
            </a:r>
            <a:endParaRPr/>
          </a:p>
          <a:p>
            <a:pPr indent="-228600" lvl="0" marL="274320" rtl="0" algn="just">
              <a:spcBef>
                <a:spcPts val="340"/>
              </a:spcBef>
              <a:spcAft>
                <a:spcPts val="0"/>
              </a:spcAft>
              <a:buSzPct val="100000"/>
              <a:buChar char="◼"/>
            </a:pPr>
            <a:r>
              <a:rPr lang="pt-BR"/>
              <a:t>Trocando a fonte, estilo e tamanho da fonte do JtextField:</a:t>
            </a:r>
            <a:endParaRPr/>
          </a:p>
          <a:p>
            <a:pPr indent="-182880" lvl="1" marL="548640" rtl="0" algn="just">
              <a:spcBef>
                <a:spcPts val="306"/>
              </a:spcBef>
              <a:spcAft>
                <a:spcPts val="0"/>
              </a:spcAft>
              <a:buSzPct val="100000"/>
              <a:buChar char="▪"/>
            </a:pPr>
            <a:r>
              <a:rPr lang="pt-BR"/>
              <a:t>Texto1.setFont(new Font("NomeFonte",Font.ESTILO,TAMANHO));</a:t>
            </a:r>
            <a:endParaRPr/>
          </a:p>
          <a:p>
            <a:pPr indent="-228600" lvl="0" marL="274320" rtl="0" algn="just">
              <a:spcBef>
                <a:spcPts val="340"/>
              </a:spcBef>
              <a:spcAft>
                <a:spcPts val="0"/>
              </a:spcAft>
              <a:buSzPct val="100000"/>
              <a:buChar char="◼"/>
            </a:pPr>
            <a:r>
              <a:rPr i="1" lang="pt-BR"/>
              <a:t>Alinhamento do texto de uma caixa de texto</a:t>
            </a:r>
            <a:endParaRPr/>
          </a:p>
          <a:p>
            <a:pPr indent="-182880" lvl="1" marL="548640" rtl="0" algn="just">
              <a:spcBef>
                <a:spcPts val="306"/>
              </a:spcBef>
              <a:spcAft>
                <a:spcPts val="0"/>
              </a:spcAft>
              <a:buSzPct val="100000"/>
              <a:buChar char="▪"/>
            </a:pPr>
            <a:r>
              <a:rPr lang="pt-BR"/>
              <a:t>O comando setHorizontalAlignment() define o alinhamento dentro da caixa de texto: texto1. setHorizontalAlignment(JTextField.LEFT);</a:t>
            </a:r>
            <a:endParaRPr/>
          </a:p>
          <a:p>
            <a:pPr indent="-182880" lvl="1" marL="548640" rtl="0" algn="just">
              <a:spcBef>
                <a:spcPts val="306"/>
              </a:spcBef>
              <a:spcAft>
                <a:spcPts val="0"/>
              </a:spcAft>
              <a:buSzPct val="100000"/>
              <a:buChar char="▪"/>
            </a:pPr>
            <a:r>
              <a:rPr lang="pt-BR"/>
              <a:t>setHorizontalAlignment (JTextField.RIGHT); posiciona o texto dentro da caixa de compra da direita pra esquerda,</a:t>
            </a:r>
            <a:endParaRPr/>
          </a:p>
          <a:p>
            <a:pPr indent="-182880" lvl="1" marL="548640" rtl="0" algn="just">
              <a:spcBef>
                <a:spcPts val="306"/>
              </a:spcBef>
              <a:spcAft>
                <a:spcPts val="0"/>
              </a:spcAft>
              <a:buSzPct val="100000"/>
              <a:buChar char="▪"/>
            </a:pPr>
            <a:r>
              <a:rPr lang="pt-BR"/>
              <a:t>setHorizontalAlignment(JTextField.LEFT); posiciona o texto dentro da caixa da esquerda pra direita.</a:t>
            </a:r>
            <a:endParaRPr/>
          </a:p>
          <a:p>
            <a:pPr indent="-182880" lvl="1" marL="548640" rtl="0" algn="just">
              <a:spcBef>
                <a:spcPts val="306"/>
              </a:spcBef>
              <a:spcAft>
                <a:spcPts val="0"/>
              </a:spcAft>
              <a:buSzPct val="100000"/>
              <a:buChar char="▪"/>
            </a:pPr>
            <a:r>
              <a:rPr lang="pt-BR"/>
              <a:t>setHorizontalAlignment(JTextField.CENTER); centraliza o texto dentro da caixa de texto.</a:t>
            </a:r>
            <a:endParaRPr/>
          </a:p>
          <a:p>
            <a:pPr indent="-228600" lvl="0" marL="274320" rtl="0" algn="just">
              <a:spcBef>
                <a:spcPts val="340"/>
              </a:spcBef>
              <a:spcAft>
                <a:spcPts val="0"/>
              </a:spcAft>
              <a:buSzPct val="100000"/>
              <a:buChar char="◼"/>
            </a:pPr>
            <a:r>
              <a:rPr lang="pt-BR"/>
              <a:t>Alteração da cor de fundo da caixa de texto Como visto anteriormente podemos efetuar essa alteração chamando o comando: texto1.setBackground(Color.blue);</a:t>
            </a:r>
            <a:endParaRPr/>
          </a:p>
          <a:p>
            <a:pPr indent="-120650" lvl="0" marL="274320" rtl="0" algn="l">
              <a:spcBef>
                <a:spcPts val="340"/>
              </a:spcBef>
              <a:spcAft>
                <a:spcPts val="0"/>
              </a:spcAft>
              <a:buSzPct val="100000"/>
              <a:buNone/>
            </a:pPr>
            <a:r>
              <a:t/>
            </a:r>
            <a:endParaRPr/>
          </a:p>
        </p:txBody>
      </p:sp>
      <p:sp>
        <p:nvSpPr>
          <p:cNvPr id="357" name="Google Shape;357;p4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JTEXTFIELD OU CAIXA DE TEXTO </a:t>
            </a:r>
            <a:r>
              <a:rPr lang="pt-BR" sz="1600"/>
              <a:t>(CONT)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Criar um aplicativo que melhor representa a interface abaixo:</a:t>
            </a:r>
            <a:endParaRPr/>
          </a:p>
        </p:txBody>
      </p:sp>
      <p:sp>
        <p:nvSpPr>
          <p:cNvPr id="363" name="Google Shape;363;p4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EXERCÍCIO DE FIXAÇÃO</a:t>
            </a:r>
            <a:endParaRPr/>
          </a:p>
        </p:txBody>
      </p:sp>
      <p:pic>
        <p:nvPicPr>
          <p:cNvPr id="364" name="Google Shape;364;p42"/>
          <p:cNvPicPr preferRelativeResize="0"/>
          <p:nvPr/>
        </p:nvPicPr>
        <p:blipFill rotWithShape="1">
          <a:blip r:embed="rId3">
            <a:alphaModFix/>
          </a:blip>
          <a:srcRect b="0" l="0" r="0" t="0"/>
          <a:stretch/>
        </p:blipFill>
        <p:spPr>
          <a:xfrm>
            <a:off x="2581269" y="2564904"/>
            <a:ext cx="3933825" cy="3543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idx="1" type="body"/>
          </p:nvPr>
        </p:nvSpPr>
        <p:spPr>
          <a:xfrm>
            <a:off x="380999" y="1719071"/>
            <a:ext cx="8407893" cy="557801"/>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Criar um aplicativo que melhor representa a interface abaixo:</a:t>
            </a:r>
            <a:endParaRPr/>
          </a:p>
        </p:txBody>
      </p:sp>
      <p:sp>
        <p:nvSpPr>
          <p:cNvPr id="370" name="Google Shape;370;p4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EXERCÍCIO DE FIXAÇÃO</a:t>
            </a:r>
            <a:endParaRPr/>
          </a:p>
        </p:txBody>
      </p:sp>
      <p:pic>
        <p:nvPicPr>
          <p:cNvPr descr="2558515763_c068803bdc.jpg" id="371" name="Google Shape;371;p43"/>
          <p:cNvPicPr preferRelativeResize="0"/>
          <p:nvPr/>
        </p:nvPicPr>
        <p:blipFill rotWithShape="1">
          <a:blip r:embed="rId3">
            <a:alphaModFix/>
          </a:blip>
          <a:srcRect b="0" l="0" r="0" t="0"/>
          <a:stretch/>
        </p:blipFill>
        <p:spPr>
          <a:xfrm>
            <a:off x="2699792" y="2564904"/>
            <a:ext cx="3384376" cy="39604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A classe JButton herda de AbstractButton, uma classe que herda de JComponet e define o comportamento básico para os botões e itens de menu.</a:t>
            </a:r>
            <a:endParaRPr/>
          </a:p>
          <a:p>
            <a:pPr indent="-228600" lvl="0" marL="274320" rtl="0" algn="l">
              <a:spcBef>
                <a:spcPts val="400"/>
              </a:spcBef>
              <a:spcAft>
                <a:spcPts val="0"/>
              </a:spcAft>
              <a:buSzPts val="2000"/>
              <a:buChar char="◼"/>
            </a:pPr>
            <a:r>
              <a:rPr lang="pt-BR"/>
              <a:t>Como ocorre com instâncias da classe JLabel, objetos da classe Jbutton podem conter texto, texto e imagem ou apenas imagens.Seguindo os mesmo métodos dos outros aplicativos de como adicionar componentes na janela esse também segue o mesmo modelo.</a:t>
            </a:r>
            <a:endParaRPr/>
          </a:p>
          <a:p>
            <a:pPr indent="-228600" lvl="0" marL="274320" rtl="0" algn="l">
              <a:spcBef>
                <a:spcPts val="400"/>
              </a:spcBef>
              <a:spcAft>
                <a:spcPts val="0"/>
              </a:spcAft>
              <a:buSzPts val="2000"/>
              <a:buChar char="◼"/>
            </a:pPr>
            <a:r>
              <a:rPr lang="pt-BR"/>
              <a:t>Botão somente com texto: Veja o exemplo de botão sem imagem:</a:t>
            </a:r>
            <a:endParaRPr/>
          </a:p>
          <a:p>
            <a:pPr indent="-101600" lvl="0" marL="274320" rtl="0" algn="l">
              <a:spcBef>
                <a:spcPts val="400"/>
              </a:spcBef>
              <a:spcAft>
                <a:spcPts val="0"/>
              </a:spcAft>
              <a:buSzPts val="2000"/>
              <a:buNone/>
            </a:pPr>
            <a:r>
              <a:t/>
            </a:r>
            <a:endParaRPr/>
          </a:p>
        </p:txBody>
      </p:sp>
      <p:sp>
        <p:nvSpPr>
          <p:cNvPr id="377" name="Google Shape;377;p4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2800"/>
              <a:buFont typeface="Libre Franklin Medium"/>
              <a:buNone/>
            </a:pPr>
            <a:br>
              <a:rPr lang="pt-BR" sz="2800"/>
            </a:br>
            <a:r>
              <a:rPr lang="pt-BR" sz="2800"/>
              <a:t>ADICIONANDO COMPONENTES JBUTTON OU BOTÕES A SUA JANELA </a:t>
            </a:r>
            <a:br>
              <a:rPr lang="pt-BR" sz="2800"/>
            </a:br>
            <a:endParaRPr sz="2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idx="1" type="body"/>
          </p:nvPr>
        </p:nvSpPr>
        <p:spPr>
          <a:xfrm>
            <a:off x="380999" y="1719071"/>
            <a:ext cx="8407893" cy="989849"/>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Botão somente com texto</a:t>
            </a:r>
            <a:endParaRPr/>
          </a:p>
        </p:txBody>
      </p:sp>
      <p:sp>
        <p:nvSpPr>
          <p:cNvPr id="383" name="Google Shape;383;p4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br>
              <a:rPr lang="pt-BR"/>
            </a:br>
            <a:r>
              <a:rPr lang="pt-BR"/>
              <a:t>ADICIONANDO COMPONENTES JBUTTON OU BOTÕES A SUA JANELA(</a:t>
            </a:r>
            <a:r>
              <a:rPr lang="pt-BR" sz="2000"/>
              <a:t>CONT</a:t>
            </a:r>
            <a:r>
              <a:rPr lang="pt-BR"/>
              <a:t>) </a:t>
            </a:r>
            <a:br>
              <a:rPr lang="pt-BR"/>
            </a:br>
            <a:endParaRPr/>
          </a:p>
        </p:txBody>
      </p:sp>
      <p:pic>
        <p:nvPicPr>
          <p:cNvPr id="384" name="Google Shape;384;p45"/>
          <p:cNvPicPr preferRelativeResize="0"/>
          <p:nvPr/>
        </p:nvPicPr>
        <p:blipFill rotWithShape="1">
          <a:blip r:embed="rId3">
            <a:alphaModFix/>
          </a:blip>
          <a:srcRect b="0" l="0" r="0" t="0"/>
          <a:stretch/>
        </p:blipFill>
        <p:spPr>
          <a:xfrm>
            <a:off x="1835696" y="2420888"/>
            <a:ext cx="5753100" cy="4286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6"/>
          <p:cNvSpPr txBox="1"/>
          <p:nvPr>
            <p:ph idx="1" type="body"/>
          </p:nvPr>
        </p:nvSpPr>
        <p:spPr>
          <a:xfrm>
            <a:off x="380999" y="1719071"/>
            <a:ext cx="8407893" cy="485793"/>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Botão com texto e imagem</a:t>
            </a:r>
            <a:endParaRPr/>
          </a:p>
        </p:txBody>
      </p:sp>
      <p:sp>
        <p:nvSpPr>
          <p:cNvPr id="390" name="Google Shape;390;p4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br>
              <a:rPr lang="pt-BR"/>
            </a:br>
            <a:r>
              <a:rPr lang="pt-BR"/>
              <a:t>ADICIONANDO COMPONENTES JBUTTON OU BOTÕES A SUA JANELA(</a:t>
            </a:r>
            <a:r>
              <a:rPr lang="pt-BR" sz="2000"/>
              <a:t>CONT</a:t>
            </a:r>
            <a:r>
              <a:rPr lang="pt-BR"/>
              <a:t>) </a:t>
            </a:r>
            <a:br>
              <a:rPr lang="pt-BR"/>
            </a:br>
            <a:endParaRPr/>
          </a:p>
        </p:txBody>
      </p:sp>
      <p:pic>
        <p:nvPicPr>
          <p:cNvPr id="391" name="Google Shape;391;p46"/>
          <p:cNvPicPr preferRelativeResize="0"/>
          <p:nvPr/>
        </p:nvPicPr>
        <p:blipFill rotWithShape="1">
          <a:blip r:embed="rId3">
            <a:alphaModFix/>
          </a:blip>
          <a:srcRect b="0" l="0" r="0" t="0"/>
          <a:stretch/>
        </p:blipFill>
        <p:spPr>
          <a:xfrm>
            <a:off x="1755273" y="2132856"/>
            <a:ext cx="5481023" cy="447995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7"/>
          <p:cNvSpPr txBox="1"/>
          <p:nvPr>
            <p:ph idx="1" type="body"/>
          </p:nvPr>
        </p:nvSpPr>
        <p:spPr>
          <a:xfrm>
            <a:off x="380999" y="1719071"/>
            <a:ext cx="8407893" cy="629809"/>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Botão somente com imagem:</a:t>
            </a:r>
            <a:endParaRPr/>
          </a:p>
        </p:txBody>
      </p:sp>
      <p:sp>
        <p:nvSpPr>
          <p:cNvPr id="397" name="Google Shape;397;p4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br>
              <a:rPr lang="pt-BR"/>
            </a:br>
            <a:r>
              <a:rPr lang="pt-BR"/>
              <a:t>ADICIONANDO COMPONENTES JBUTTON OU BOTÕES A SUA JANELA(</a:t>
            </a:r>
            <a:r>
              <a:rPr lang="pt-BR" sz="2000"/>
              <a:t>CONT</a:t>
            </a:r>
            <a:r>
              <a:rPr lang="pt-BR"/>
              <a:t>) </a:t>
            </a:r>
            <a:br>
              <a:rPr lang="pt-BR"/>
            </a:br>
            <a:endParaRPr/>
          </a:p>
        </p:txBody>
      </p:sp>
      <p:pic>
        <p:nvPicPr>
          <p:cNvPr id="398" name="Google Shape;398;p47"/>
          <p:cNvPicPr preferRelativeResize="0"/>
          <p:nvPr/>
        </p:nvPicPr>
        <p:blipFill rotWithShape="1">
          <a:blip r:embed="rId3">
            <a:alphaModFix/>
          </a:blip>
          <a:srcRect b="0" l="0" r="0" t="0"/>
          <a:stretch/>
        </p:blipFill>
        <p:spPr>
          <a:xfrm>
            <a:off x="1979713" y="2093793"/>
            <a:ext cx="5184576" cy="460851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8"/>
          <p:cNvSpPr txBox="1"/>
          <p:nvPr>
            <p:ph idx="1" type="body"/>
          </p:nvPr>
        </p:nvSpPr>
        <p:spPr>
          <a:xfrm>
            <a:off x="380999" y="1719071"/>
            <a:ext cx="8407893" cy="2718041"/>
          </a:xfrm>
          <a:prstGeom prst="rect">
            <a:avLst/>
          </a:prstGeom>
          <a:noFill/>
          <a:ln>
            <a:noFill/>
          </a:ln>
        </p:spPr>
        <p:txBody>
          <a:bodyPr anchorCtr="0" anchor="t" bIns="45700" lIns="91425" spcFirstLastPara="1" rIns="91425" wrap="square" tIns="45700">
            <a:noAutofit/>
          </a:bodyPr>
          <a:lstStyle/>
          <a:p>
            <a:pPr indent="-228600" lvl="0" marL="274320" rtl="0" algn="just">
              <a:spcBef>
                <a:spcPts val="0"/>
              </a:spcBef>
              <a:spcAft>
                <a:spcPts val="0"/>
              </a:spcAft>
              <a:buSzPts val="2000"/>
              <a:buChar char="◼"/>
            </a:pPr>
            <a:r>
              <a:rPr lang="pt-BR"/>
              <a:t>Muito simples fazer esse tipo de botão com o aplicativo  anterior de botão com imagem basta você retirar o texto de dentro da linha que somente a imagem será adicionada, veja a linha:</a:t>
            </a:r>
            <a:endParaRPr/>
          </a:p>
          <a:p>
            <a:pPr indent="-182880" lvl="1" marL="548640" rtl="0" algn="just">
              <a:spcBef>
                <a:spcPts val="360"/>
              </a:spcBef>
              <a:spcAft>
                <a:spcPts val="0"/>
              </a:spcAft>
              <a:buSzPts val="1800"/>
              <a:buChar char="▪"/>
            </a:pPr>
            <a:r>
              <a:rPr lang="pt-BR"/>
              <a:t>Linha do botão com texto e imagem: botão = new JButton (“Abrir”,icone);</a:t>
            </a:r>
            <a:endParaRPr/>
          </a:p>
          <a:p>
            <a:pPr indent="-182880" lvl="1" marL="548640" rtl="0" algn="just">
              <a:spcBef>
                <a:spcPts val="360"/>
              </a:spcBef>
              <a:spcAft>
                <a:spcPts val="0"/>
              </a:spcAft>
              <a:buSzPts val="1800"/>
              <a:buChar char="▪"/>
            </a:pPr>
            <a:r>
              <a:rPr lang="pt-BR"/>
              <a:t>Linha do botão somente com imagem: botão = new JButton (icone);</a:t>
            </a:r>
            <a:endParaRPr/>
          </a:p>
          <a:p>
            <a:pPr indent="-101600" lvl="0" marL="274320" rtl="0" algn="just">
              <a:spcBef>
                <a:spcPts val="400"/>
              </a:spcBef>
              <a:spcAft>
                <a:spcPts val="0"/>
              </a:spcAft>
              <a:buSzPts val="2000"/>
              <a:buNone/>
            </a:pPr>
            <a:r>
              <a:t/>
            </a:r>
            <a:endParaRPr/>
          </a:p>
        </p:txBody>
      </p:sp>
      <p:sp>
        <p:nvSpPr>
          <p:cNvPr id="404" name="Google Shape;404;p48"/>
          <p:cNvSpPr txBox="1"/>
          <p:nvPr>
            <p:ph type="title"/>
          </p:nvPr>
        </p:nvSpPr>
        <p:spPr>
          <a:xfrm>
            <a:off x="384035" y="332656"/>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br>
              <a:rPr lang="pt-BR"/>
            </a:br>
            <a:r>
              <a:rPr lang="pt-BR"/>
              <a:t>ADICIONANDO COMPONENTES JBUTTON OU BOTÕES A SUA JANELA(</a:t>
            </a:r>
            <a:r>
              <a:rPr lang="pt-BR" sz="2000"/>
              <a:t>CONT</a:t>
            </a:r>
            <a:r>
              <a:rPr lang="pt-BR"/>
              <a:t>) </a:t>
            </a:r>
            <a:br>
              <a:rPr lang="pt-BR"/>
            </a:br>
            <a:endParaRPr/>
          </a:p>
        </p:txBody>
      </p:sp>
      <p:pic>
        <p:nvPicPr>
          <p:cNvPr id="405" name="Google Shape;405;p48"/>
          <p:cNvPicPr preferRelativeResize="0"/>
          <p:nvPr/>
        </p:nvPicPr>
        <p:blipFill rotWithShape="1">
          <a:blip r:embed="rId3">
            <a:alphaModFix/>
          </a:blip>
          <a:srcRect b="0" l="0" r="0" t="0"/>
          <a:stretch/>
        </p:blipFill>
        <p:spPr>
          <a:xfrm>
            <a:off x="3122103" y="4149080"/>
            <a:ext cx="2905125" cy="2381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9"/>
          <p:cNvSpPr txBox="1"/>
          <p:nvPr>
            <p:ph idx="1" type="body"/>
          </p:nvPr>
        </p:nvSpPr>
        <p:spPr>
          <a:xfrm>
            <a:off x="380999" y="1719071"/>
            <a:ext cx="3974977" cy="557801"/>
          </a:xfrm>
          <a:prstGeom prst="rect">
            <a:avLst/>
          </a:prstGeom>
          <a:noFill/>
          <a:ln>
            <a:noFill/>
          </a:ln>
        </p:spPr>
        <p:txBody>
          <a:bodyPr anchorCtr="0" anchor="t" bIns="45700" lIns="91425" spcFirstLastPara="1" rIns="91425" wrap="square" tIns="45700">
            <a:normAutofit fontScale="92500" lnSpcReduction="20000"/>
          </a:bodyPr>
          <a:lstStyle/>
          <a:p>
            <a:pPr indent="-228600" lvl="0" marL="274320" rtl="0" algn="l">
              <a:spcBef>
                <a:spcPts val="0"/>
              </a:spcBef>
              <a:spcAft>
                <a:spcPts val="0"/>
              </a:spcAft>
              <a:buSzPct val="100000"/>
              <a:buChar char="◼"/>
            </a:pPr>
            <a:r>
              <a:rPr lang="pt-BR"/>
              <a:t>Adicionando vários botões na janela.</a:t>
            </a:r>
            <a:endParaRPr/>
          </a:p>
        </p:txBody>
      </p:sp>
      <p:sp>
        <p:nvSpPr>
          <p:cNvPr id="411" name="Google Shape;411;p4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br>
              <a:rPr lang="pt-BR"/>
            </a:br>
            <a:r>
              <a:rPr lang="pt-BR"/>
              <a:t>ADICIONANDO COMPONENTES JBUTTON OU BOTÕES A SUA JANELA(</a:t>
            </a:r>
            <a:r>
              <a:rPr lang="pt-BR" sz="2000"/>
              <a:t>CONT</a:t>
            </a:r>
            <a:r>
              <a:rPr lang="pt-BR"/>
              <a:t>) </a:t>
            </a:r>
            <a:br>
              <a:rPr lang="pt-BR"/>
            </a:br>
            <a:endParaRPr/>
          </a:p>
        </p:txBody>
      </p:sp>
      <p:pic>
        <p:nvPicPr>
          <p:cNvPr id="412" name="Google Shape;412;p49"/>
          <p:cNvPicPr preferRelativeResize="0"/>
          <p:nvPr/>
        </p:nvPicPr>
        <p:blipFill rotWithShape="1">
          <a:blip r:embed="rId3">
            <a:alphaModFix/>
          </a:blip>
          <a:srcRect b="0" l="0" r="0" t="0"/>
          <a:stretch/>
        </p:blipFill>
        <p:spPr>
          <a:xfrm>
            <a:off x="4788024" y="1700808"/>
            <a:ext cx="4067175" cy="4943475"/>
          </a:xfrm>
          <a:prstGeom prst="rect">
            <a:avLst/>
          </a:prstGeom>
          <a:noFill/>
          <a:ln>
            <a:noFill/>
          </a:ln>
        </p:spPr>
      </p:pic>
      <p:pic>
        <p:nvPicPr>
          <p:cNvPr id="413" name="Google Shape;413;p49"/>
          <p:cNvPicPr preferRelativeResize="0"/>
          <p:nvPr/>
        </p:nvPicPr>
        <p:blipFill rotWithShape="1">
          <a:blip r:embed="rId4">
            <a:alphaModFix/>
          </a:blip>
          <a:srcRect b="0" l="0" r="0" t="0"/>
          <a:stretch/>
        </p:blipFill>
        <p:spPr>
          <a:xfrm>
            <a:off x="683568" y="3429000"/>
            <a:ext cx="3505200" cy="222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800"/>
              <a:buChar char="◼"/>
            </a:pPr>
            <a:r>
              <a:rPr lang="pt-BR" sz="2800"/>
              <a:t>O Swing é um grande grupo de componentes visuais escritos em Java puro (diferentes de alguns componentes AWT, que estão associados às capacidades de renderização de interfaces gráficas da plataforma em que o   aplicativo está sendo executado).</a:t>
            </a:r>
            <a:endParaRPr/>
          </a:p>
          <a:p>
            <a:pPr indent="-101600" lvl="0" marL="274320" rtl="0" algn="l">
              <a:spcBef>
                <a:spcPts val="400"/>
              </a:spcBef>
              <a:spcAft>
                <a:spcPts val="0"/>
              </a:spcAft>
              <a:buSzPts val="2000"/>
              <a:buNone/>
            </a:pPr>
            <a:r>
              <a:t/>
            </a:r>
            <a:endParaRPr/>
          </a:p>
        </p:txBody>
      </p:sp>
      <p:sp>
        <p:nvSpPr>
          <p:cNvPr id="123" name="Google Shape;123;p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ENTENDO O SWING(</a:t>
            </a:r>
            <a:r>
              <a:rPr lang="pt-BR" sz="1400"/>
              <a:t>CONT</a:t>
            </a:r>
            <a:r>
              <a:rPr lang="pt-BR"/>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0"/>
          <p:cNvSpPr txBox="1"/>
          <p:nvPr>
            <p:ph idx="1" type="body"/>
          </p:nvPr>
        </p:nvSpPr>
        <p:spPr>
          <a:xfrm>
            <a:off x="380999" y="1719071"/>
            <a:ext cx="843947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Definir a cor de fundo para um componente Jbutton.</a:t>
            </a:r>
            <a:endParaRPr/>
          </a:p>
          <a:p>
            <a:pPr indent="-228600" lvl="0" marL="274320" rtl="0" algn="l">
              <a:spcBef>
                <a:spcPts val="400"/>
              </a:spcBef>
              <a:spcAft>
                <a:spcPts val="0"/>
              </a:spcAft>
              <a:buSzPts val="2000"/>
              <a:buChar char="◼"/>
            </a:pPr>
            <a:r>
              <a:rPr lang="pt-BR"/>
              <a:t>Para trocar a cor de fundo basta adicionar no aplicativo anterior as seguintes linhas:</a:t>
            </a:r>
            <a:endParaRPr/>
          </a:p>
          <a:p>
            <a:pPr indent="-182880" lvl="1" marL="548640" rtl="0" algn="l">
              <a:spcBef>
                <a:spcPts val="360"/>
              </a:spcBef>
              <a:spcAft>
                <a:spcPts val="0"/>
              </a:spcAft>
              <a:buSzPts val="1800"/>
              <a:buChar char="▪"/>
            </a:pPr>
            <a:r>
              <a:rPr lang="pt-BR"/>
              <a:t>botao1.setBackground(Color.yellow);</a:t>
            </a:r>
            <a:endParaRPr/>
          </a:p>
          <a:p>
            <a:pPr indent="-182880" lvl="1" marL="548640" rtl="0" algn="l">
              <a:spcBef>
                <a:spcPts val="360"/>
              </a:spcBef>
              <a:spcAft>
                <a:spcPts val="0"/>
              </a:spcAft>
              <a:buSzPts val="1800"/>
              <a:buChar char="▪"/>
            </a:pPr>
            <a:r>
              <a:rPr lang="pt-BR"/>
              <a:t>botao2.setBackground(Color.red);</a:t>
            </a:r>
            <a:endParaRPr/>
          </a:p>
          <a:p>
            <a:pPr indent="-182880" lvl="1" marL="548640" rtl="0" algn="l">
              <a:spcBef>
                <a:spcPts val="360"/>
              </a:spcBef>
              <a:spcAft>
                <a:spcPts val="0"/>
              </a:spcAft>
              <a:buSzPts val="1800"/>
              <a:buChar char="▪"/>
            </a:pPr>
            <a:r>
              <a:rPr lang="pt-BR"/>
              <a:t>botao3.setBackground(Color.blue);</a:t>
            </a:r>
            <a:endParaRPr/>
          </a:p>
          <a:p>
            <a:pPr indent="-182880" lvl="1" marL="548640" rtl="0" algn="l">
              <a:spcBef>
                <a:spcPts val="360"/>
              </a:spcBef>
              <a:spcAft>
                <a:spcPts val="0"/>
              </a:spcAft>
              <a:buSzPts val="1800"/>
              <a:buChar char="▪"/>
            </a:pPr>
            <a:r>
              <a:rPr lang="pt-BR"/>
              <a:t>botao4.setBackground(Color.white);</a:t>
            </a:r>
            <a:endParaRPr/>
          </a:p>
          <a:p>
            <a:pPr indent="-101600" lvl="0" marL="274320" rtl="0" algn="l">
              <a:spcBef>
                <a:spcPts val="400"/>
              </a:spcBef>
              <a:spcAft>
                <a:spcPts val="0"/>
              </a:spcAft>
              <a:buSzPts val="2000"/>
              <a:buNone/>
            </a:pPr>
            <a:r>
              <a:t/>
            </a:r>
            <a:endParaRPr/>
          </a:p>
        </p:txBody>
      </p:sp>
      <p:sp>
        <p:nvSpPr>
          <p:cNvPr id="419" name="Google Shape;419;p5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br>
              <a:rPr lang="pt-BR"/>
            </a:br>
            <a:r>
              <a:rPr lang="pt-BR"/>
              <a:t>ADICIONANDO COMPONENTES JBUTTON OU BOTÕES A SUA JANELA(</a:t>
            </a:r>
            <a:r>
              <a:rPr lang="pt-BR" sz="2000"/>
              <a:t>CONT</a:t>
            </a:r>
            <a:r>
              <a:rPr lang="pt-BR"/>
              <a:t>) </a:t>
            </a:r>
            <a:br>
              <a:rPr lang="pt-BR"/>
            </a:br>
            <a:endParaRPr/>
          </a:p>
        </p:txBody>
      </p:sp>
      <p:pic>
        <p:nvPicPr>
          <p:cNvPr id="420" name="Google Shape;420;p50"/>
          <p:cNvPicPr preferRelativeResize="0"/>
          <p:nvPr/>
        </p:nvPicPr>
        <p:blipFill rotWithShape="1">
          <a:blip r:embed="rId3">
            <a:alphaModFix/>
          </a:blip>
          <a:srcRect b="0" l="0" r="0" t="0"/>
          <a:stretch/>
        </p:blipFill>
        <p:spPr>
          <a:xfrm>
            <a:off x="4860032" y="4149080"/>
            <a:ext cx="4006205" cy="226771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Definir teclas de atalho para objetos Jbutton</a:t>
            </a:r>
            <a:endParaRPr/>
          </a:p>
          <a:p>
            <a:pPr indent="-182880" lvl="1" marL="548640" rtl="0" algn="l">
              <a:spcBef>
                <a:spcPts val="360"/>
              </a:spcBef>
              <a:spcAft>
                <a:spcPts val="0"/>
              </a:spcAft>
              <a:buSzPts val="1800"/>
              <a:buChar char="▪"/>
            </a:pPr>
            <a:r>
              <a:rPr lang="pt-BR"/>
              <a:t>import java.awt.event.*; no inicio do programa</a:t>
            </a:r>
            <a:endParaRPr/>
          </a:p>
          <a:p>
            <a:pPr indent="-182880" lvl="1" marL="548640" rtl="0" algn="l">
              <a:spcBef>
                <a:spcPts val="360"/>
              </a:spcBef>
              <a:spcAft>
                <a:spcPts val="0"/>
              </a:spcAft>
              <a:buSzPts val="1800"/>
              <a:buChar char="▪"/>
            </a:pPr>
            <a:r>
              <a:rPr lang="pt-BR"/>
              <a:t>import javax.swing.*;</a:t>
            </a:r>
            <a:endParaRPr/>
          </a:p>
          <a:p>
            <a:pPr indent="-182880" lvl="1" marL="548640" rtl="0" algn="l">
              <a:spcBef>
                <a:spcPts val="360"/>
              </a:spcBef>
              <a:spcAft>
                <a:spcPts val="0"/>
              </a:spcAft>
              <a:buSzPts val="1800"/>
              <a:buChar char="▪"/>
            </a:pPr>
            <a:r>
              <a:rPr lang="pt-BR"/>
              <a:t>import java.awt.*;</a:t>
            </a:r>
            <a:endParaRPr/>
          </a:p>
          <a:p>
            <a:pPr indent="-182880" lvl="1" marL="548640" rtl="0" algn="l">
              <a:spcBef>
                <a:spcPts val="360"/>
              </a:spcBef>
              <a:spcAft>
                <a:spcPts val="0"/>
              </a:spcAft>
              <a:buSzPts val="1800"/>
              <a:buChar char="▪"/>
            </a:pPr>
            <a:r>
              <a:rPr lang="pt-BR"/>
              <a:t>import java.awt.event.*;</a:t>
            </a:r>
            <a:endParaRPr/>
          </a:p>
          <a:p>
            <a:pPr indent="-228600" lvl="0" marL="274320" rtl="0" algn="l">
              <a:spcBef>
                <a:spcPts val="400"/>
              </a:spcBef>
              <a:spcAft>
                <a:spcPts val="0"/>
              </a:spcAft>
              <a:buSzPts val="2000"/>
              <a:buChar char="◼"/>
            </a:pPr>
            <a:r>
              <a:rPr lang="pt-BR"/>
              <a:t>E adicione as seguintes linhas dentro do aplicativo anterior:</a:t>
            </a:r>
            <a:endParaRPr/>
          </a:p>
          <a:p>
            <a:pPr indent="-182880" lvl="1" marL="548640" rtl="0" algn="l">
              <a:spcBef>
                <a:spcPts val="360"/>
              </a:spcBef>
              <a:spcAft>
                <a:spcPts val="0"/>
              </a:spcAft>
              <a:buSzPts val="1800"/>
              <a:buChar char="▪"/>
            </a:pPr>
            <a:r>
              <a:rPr lang="pt-BR"/>
              <a:t>botao1.setMnemonic(KeyEvent.VK_P);</a:t>
            </a:r>
            <a:endParaRPr/>
          </a:p>
          <a:p>
            <a:pPr indent="-182880" lvl="1" marL="548640" rtl="0" algn="l">
              <a:spcBef>
                <a:spcPts val="360"/>
              </a:spcBef>
              <a:spcAft>
                <a:spcPts val="0"/>
              </a:spcAft>
              <a:buSzPts val="1800"/>
              <a:buChar char="▪"/>
            </a:pPr>
            <a:r>
              <a:rPr lang="pt-BR"/>
              <a:t>botao2.setMnemonic(KeyEvent.VK_V);</a:t>
            </a:r>
            <a:endParaRPr/>
          </a:p>
          <a:p>
            <a:pPr indent="-182880" lvl="1" marL="548640" rtl="0" algn="l">
              <a:spcBef>
                <a:spcPts val="360"/>
              </a:spcBef>
              <a:spcAft>
                <a:spcPts val="0"/>
              </a:spcAft>
              <a:buSzPts val="1800"/>
              <a:buChar char="▪"/>
            </a:pPr>
            <a:r>
              <a:rPr lang="pt-BR"/>
              <a:t>botao3.setMnemonic(KeyEvent.VK_X);</a:t>
            </a:r>
            <a:endParaRPr/>
          </a:p>
          <a:p>
            <a:pPr indent="-182880" lvl="1" marL="548640" rtl="0" algn="l">
              <a:spcBef>
                <a:spcPts val="360"/>
              </a:spcBef>
              <a:spcAft>
                <a:spcPts val="0"/>
              </a:spcAft>
              <a:buSzPts val="1800"/>
              <a:buChar char="▪"/>
            </a:pPr>
            <a:r>
              <a:rPr lang="pt-BR"/>
              <a:t>botao4.setMnemonic(KeyEvent.VK_S);</a:t>
            </a:r>
            <a:endParaRPr/>
          </a:p>
          <a:p>
            <a:pPr indent="-101600" lvl="0" marL="274320" rtl="0" algn="l">
              <a:spcBef>
                <a:spcPts val="400"/>
              </a:spcBef>
              <a:spcAft>
                <a:spcPts val="0"/>
              </a:spcAft>
              <a:buSzPts val="2000"/>
              <a:buNone/>
            </a:pPr>
            <a:r>
              <a:t/>
            </a:r>
            <a:endParaRPr/>
          </a:p>
        </p:txBody>
      </p:sp>
      <p:sp>
        <p:nvSpPr>
          <p:cNvPr id="426" name="Google Shape;426;p5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br>
              <a:rPr lang="pt-BR"/>
            </a:br>
            <a:r>
              <a:rPr lang="pt-BR"/>
              <a:t>ADICIONANDO COMPONENTES JBUTTON OU BOTÕES A SUA JANELA(</a:t>
            </a:r>
            <a:r>
              <a:rPr lang="pt-BR" sz="2000"/>
              <a:t>CONT</a:t>
            </a:r>
            <a:r>
              <a:rPr lang="pt-BR"/>
              <a:t>) </a:t>
            </a:r>
            <a:br>
              <a:rPr lang="pt-BR"/>
            </a:br>
            <a:endParaRPr/>
          </a:p>
        </p:txBody>
      </p:sp>
      <p:pic>
        <p:nvPicPr>
          <p:cNvPr id="427" name="Google Shape;427;p51"/>
          <p:cNvPicPr preferRelativeResize="0"/>
          <p:nvPr/>
        </p:nvPicPr>
        <p:blipFill rotWithShape="1">
          <a:blip r:embed="rId3">
            <a:alphaModFix/>
          </a:blip>
          <a:srcRect b="0" l="0" r="0" t="0"/>
          <a:stretch/>
        </p:blipFill>
        <p:spPr>
          <a:xfrm>
            <a:off x="5364088" y="4149080"/>
            <a:ext cx="3457575" cy="2209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2"/>
          <p:cNvSpPr txBox="1"/>
          <p:nvPr>
            <p:ph idx="1" type="body"/>
          </p:nvPr>
        </p:nvSpPr>
        <p:spPr>
          <a:xfrm>
            <a:off x="380999" y="1719071"/>
            <a:ext cx="8407893" cy="3078081"/>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b="1" lang="pt-BR"/>
              <a:t>Qual botão reagirá ao pressionamento da tecla enter</a:t>
            </a:r>
            <a:endParaRPr b="1"/>
          </a:p>
          <a:p>
            <a:pPr indent="-228600" lvl="0" marL="274320" rtl="0" algn="just">
              <a:spcBef>
                <a:spcPts val="400"/>
              </a:spcBef>
              <a:spcAft>
                <a:spcPts val="0"/>
              </a:spcAft>
              <a:buSzPts val="2000"/>
              <a:buChar char="◼"/>
            </a:pPr>
            <a:r>
              <a:rPr lang="pt-BR"/>
              <a:t>Você pode passar o foco para um determinado botão assim que pressionar a tecla enter, Com o comando  </a:t>
            </a:r>
            <a:r>
              <a:rPr b="1" lang="pt-BR"/>
              <a:t>getRootPane().setDefaultButton()</a:t>
            </a:r>
            <a:r>
              <a:rPr lang="pt-BR"/>
              <a:t>. Basta digitar o comando </a:t>
            </a:r>
            <a:r>
              <a:rPr b="1" lang="pt-BR"/>
              <a:t>getRootPane().setDefaultButton(botao);</a:t>
            </a:r>
            <a:endParaRPr/>
          </a:p>
          <a:p>
            <a:pPr indent="-228600" lvl="0" marL="274320" rtl="0" algn="just">
              <a:spcBef>
                <a:spcPts val="400"/>
              </a:spcBef>
              <a:spcAft>
                <a:spcPts val="0"/>
              </a:spcAft>
              <a:buSzPts val="2000"/>
              <a:buChar char="◼"/>
            </a:pPr>
            <a:r>
              <a:rPr lang="pt-BR"/>
              <a:t>Botão é o nome do botão que você definiu no programa, nesse exemplo definir o último botão.</a:t>
            </a:r>
            <a:endParaRPr/>
          </a:p>
          <a:p>
            <a:pPr indent="-228600" lvl="0" marL="274320" rtl="0" algn="just">
              <a:spcBef>
                <a:spcPts val="400"/>
              </a:spcBef>
              <a:spcAft>
                <a:spcPts val="0"/>
              </a:spcAft>
              <a:buSzPts val="2000"/>
              <a:buChar char="◼"/>
            </a:pPr>
            <a:r>
              <a:rPr lang="pt-BR"/>
              <a:t>Quando você pressionar a tecla Enter o botão que receberá o foco piscará.</a:t>
            </a:r>
            <a:endParaRPr/>
          </a:p>
          <a:p>
            <a:pPr indent="-101600" lvl="0" marL="274320" rtl="0" algn="l">
              <a:spcBef>
                <a:spcPts val="400"/>
              </a:spcBef>
              <a:spcAft>
                <a:spcPts val="0"/>
              </a:spcAft>
              <a:buSzPts val="2000"/>
              <a:buNone/>
            </a:pPr>
            <a:r>
              <a:t/>
            </a:r>
            <a:endParaRPr/>
          </a:p>
        </p:txBody>
      </p:sp>
      <p:sp>
        <p:nvSpPr>
          <p:cNvPr id="433" name="Google Shape;433;p5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br>
              <a:rPr lang="pt-BR"/>
            </a:br>
            <a:r>
              <a:rPr lang="pt-BR"/>
              <a:t>ADICIONANDO COMPONENTES JBUTTON OU BOTÕES A SUA JANELA(</a:t>
            </a:r>
            <a:r>
              <a:rPr lang="pt-BR" sz="2000"/>
              <a:t>CONT</a:t>
            </a:r>
            <a:r>
              <a:rPr lang="pt-BR"/>
              <a:t>) </a:t>
            </a:r>
            <a:br>
              <a:rPr lang="pt-BR"/>
            </a:br>
            <a:endParaRPr/>
          </a:p>
        </p:txBody>
      </p:sp>
      <p:pic>
        <p:nvPicPr>
          <p:cNvPr id="434" name="Google Shape;434;p52"/>
          <p:cNvPicPr preferRelativeResize="0"/>
          <p:nvPr/>
        </p:nvPicPr>
        <p:blipFill rotWithShape="1">
          <a:blip r:embed="rId3">
            <a:alphaModFix/>
          </a:blip>
          <a:srcRect b="0" l="0" r="0" t="0"/>
          <a:stretch/>
        </p:blipFill>
        <p:spPr>
          <a:xfrm>
            <a:off x="3491880" y="4581128"/>
            <a:ext cx="3384376" cy="208823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3"/>
          <p:cNvSpPr txBox="1"/>
          <p:nvPr>
            <p:ph idx="1" type="body"/>
          </p:nvPr>
        </p:nvSpPr>
        <p:spPr>
          <a:xfrm>
            <a:off x="380999" y="1719071"/>
            <a:ext cx="8407893" cy="2213985"/>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Alterando a cor do texto de um componente Jbutton</a:t>
            </a:r>
            <a:endParaRPr/>
          </a:p>
          <a:p>
            <a:pPr indent="-228600" lvl="0" marL="274320" rtl="0" algn="l">
              <a:spcBef>
                <a:spcPts val="400"/>
              </a:spcBef>
              <a:spcAft>
                <a:spcPts val="0"/>
              </a:spcAft>
              <a:buSzPts val="2000"/>
              <a:buChar char="◼"/>
            </a:pPr>
            <a:r>
              <a:rPr lang="pt-BR"/>
              <a:t>Basta adicionar as seguintes linhas dentro do aplicativo:</a:t>
            </a:r>
            <a:endParaRPr/>
          </a:p>
          <a:p>
            <a:pPr indent="-182880" lvl="1" marL="548640" rtl="0" algn="l">
              <a:spcBef>
                <a:spcPts val="360"/>
              </a:spcBef>
              <a:spcAft>
                <a:spcPts val="0"/>
              </a:spcAft>
              <a:buSzPts val="1800"/>
              <a:buChar char="▪"/>
            </a:pPr>
            <a:r>
              <a:rPr b="1" lang="pt-BR"/>
              <a:t>botao1.setForeground(Color.blue);</a:t>
            </a:r>
            <a:endParaRPr b="1"/>
          </a:p>
          <a:p>
            <a:pPr indent="-182880" lvl="1" marL="548640" rtl="0" algn="l">
              <a:spcBef>
                <a:spcPts val="360"/>
              </a:spcBef>
              <a:spcAft>
                <a:spcPts val="0"/>
              </a:spcAft>
              <a:buSzPts val="1800"/>
              <a:buChar char="▪"/>
            </a:pPr>
            <a:r>
              <a:rPr b="1" lang="pt-BR"/>
              <a:t>botao2.setForeground(Color.green);</a:t>
            </a:r>
            <a:endParaRPr b="1"/>
          </a:p>
          <a:p>
            <a:pPr indent="-182880" lvl="1" marL="548640" rtl="0" algn="l">
              <a:spcBef>
                <a:spcPts val="360"/>
              </a:spcBef>
              <a:spcAft>
                <a:spcPts val="0"/>
              </a:spcAft>
              <a:buSzPts val="1800"/>
              <a:buChar char="▪"/>
            </a:pPr>
            <a:r>
              <a:rPr b="1" lang="pt-BR"/>
              <a:t>botao3.setForeground(Color.red);</a:t>
            </a:r>
            <a:endParaRPr b="1"/>
          </a:p>
          <a:p>
            <a:pPr indent="-182880" lvl="1" marL="548640" rtl="0" algn="l">
              <a:spcBef>
                <a:spcPts val="360"/>
              </a:spcBef>
              <a:spcAft>
                <a:spcPts val="0"/>
              </a:spcAft>
              <a:buSzPts val="1800"/>
              <a:buChar char="▪"/>
            </a:pPr>
            <a:r>
              <a:rPr b="1" lang="pt-BR"/>
              <a:t>botao4.setForeground(Color.pink);</a:t>
            </a:r>
            <a:endParaRPr b="1"/>
          </a:p>
          <a:p>
            <a:pPr indent="-101600" lvl="0" marL="274320" rtl="0" algn="l">
              <a:spcBef>
                <a:spcPts val="400"/>
              </a:spcBef>
              <a:spcAft>
                <a:spcPts val="0"/>
              </a:spcAft>
              <a:buSzPts val="2000"/>
              <a:buNone/>
            </a:pPr>
            <a:r>
              <a:t/>
            </a:r>
            <a:endParaRPr/>
          </a:p>
        </p:txBody>
      </p:sp>
      <p:sp>
        <p:nvSpPr>
          <p:cNvPr id="440" name="Google Shape;440;p5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JBUTTON OU BOTÕES A SUA JANELA(</a:t>
            </a:r>
            <a:r>
              <a:rPr lang="pt-BR" sz="2000"/>
              <a:t>CONT</a:t>
            </a:r>
            <a:r>
              <a:rPr lang="pt-BR"/>
              <a:t>)</a:t>
            </a:r>
            <a:endParaRPr/>
          </a:p>
        </p:txBody>
      </p:sp>
      <p:pic>
        <p:nvPicPr>
          <p:cNvPr id="441" name="Google Shape;441;p53"/>
          <p:cNvPicPr preferRelativeResize="0"/>
          <p:nvPr/>
        </p:nvPicPr>
        <p:blipFill rotWithShape="1">
          <a:blip r:embed="rId3">
            <a:alphaModFix/>
          </a:blip>
          <a:srcRect b="0" l="0" r="0" t="0"/>
          <a:stretch/>
        </p:blipFill>
        <p:spPr>
          <a:xfrm>
            <a:off x="2411760" y="3933057"/>
            <a:ext cx="4464496" cy="259228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3200"/>
              <a:buChar char="◼"/>
            </a:pPr>
            <a:r>
              <a:rPr lang="pt-BR" sz="3200"/>
              <a:t>A classe JPasswordField possibilita a criação de caixas de texto para a digitação de senhas. Esta classe herda diretamente de JTextField e, portanto, permite a aplicação de todas as técnicas já vista na classe JTextField.</a:t>
            </a:r>
            <a:endParaRPr/>
          </a:p>
        </p:txBody>
      </p:sp>
      <p:sp>
        <p:nvSpPr>
          <p:cNvPr id="447" name="Google Shape;447;p5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JPASSWORDFIELD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JPASSWORDFIELD(</a:t>
            </a:r>
            <a:r>
              <a:rPr lang="pt-BR" sz="1800"/>
              <a:t>CONT</a:t>
            </a:r>
            <a:r>
              <a:rPr lang="pt-BR"/>
              <a:t>.)</a:t>
            </a:r>
            <a:endParaRPr/>
          </a:p>
        </p:txBody>
      </p:sp>
      <p:pic>
        <p:nvPicPr>
          <p:cNvPr id="453" name="Google Shape;453;p55"/>
          <p:cNvPicPr preferRelativeResize="0"/>
          <p:nvPr/>
        </p:nvPicPr>
        <p:blipFill rotWithShape="1">
          <a:blip r:embed="rId3">
            <a:alphaModFix/>
          </a:blip>
          <a:srcRect b="0" l="0" r="0" t="0"/>
          <a:stretch/>
        </p:blipFill>
        <p:spPr>
          <a:xfrm>
            <a:off x="5868144" y="3429000"/>
            <a:ext cx="3024336" cy="1656184"/>
          </a:xfrm>
          <a:prstGeom prst="rect">
            <a:avLst/>
          </a:prstGeom>
          <a:noFill/>
          <a:ln>
            <a:noFill/>
          </a:ln>
        </p:spPr>
      </p:pic>
      <p:pic>
        <p:nvPicPr>
          <p:cNvPr id="454" name="Google Shape;454;p55"/>
          <p:cNvPicPr preferRelativeResize="0"/>
          <p:nvPr/>
        </p:nvPicPr>
        <p:blipFill rotWithShape="1">
          <a:blip r:embed="rId4">
            <a:alphaModFix/>
          </a:blip>
          <a:srcRect b="0" l="0" r="0" t="0"/>
          <a:stretch/>
        </p:blipFill>
        <p:spPr>
          <a:xfrm>
            <a:off x="827584" y="1700808"/>
            <a:ext cx="4968552" cy="489654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6"/>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77500" lnSpcReduction="20000"/>
          </a:bodyPr>
          <a:lstStyle/>
          <a:p>
            <a:pPr indent="-228600" lvl="0" marL="274320" rtl="0" algn="just">
              <a:spcBef>
                <a:spcPts val="0"/>
              </a:spcBef>
              <a:spcAft>
                <a:spcPts val="0"/>
              </a:spcAft>
              <a:buSzPct val="100000"/>
              <a:buChar char="◼"/>
            </a:pPr>
            <a:r>
              <a:rPr lang="pt-BR"/>
              <a:t>1–Alterando a cor de fonte de um </a:t>
            </a:r>
            <a:r>
              <a:rPr b="1" lang="pt-BR"/>
              <a:t>JPasswordField</a:t>
            </a:r>
            <a:r>
              <a:rPr lang="pt-BR"/>
              <a:t> </a:t>
            </a:r>
            <a:r>
              <a:rPr b="1" lang="pt-BR"/>
              <a:t>caixa.setForeground(Color.blue</a:t>
            </a:r>
            <a:r>
              <a:rPr lang="pt-BR"/>
              <a:t>); você poderá trocar a cor da letra da caixa de texto. No caso essa letra vai ficar azul.</a:t>
            </a:r>
            <a:endParaRPr/>
          </a:p>
          <a:p>
            <a:pPr indent="-228600" lvl="0" marL="274320" rtl="0" algn="just">
              <a:spcBef>
                <a:spcPts val="310"/>
              </a:spcBef>
              <a:spcAft>
                <a:spcPts val="0"/>
              </a:spcAft>
              <a:buSzPct val="100000"/>
              <a:buChar char="◼"/>
            </a:pPr>
            <a:r>
              <a:rPr lang="pt-BR"/>
              <a:t>2 – Definir uma cor personalizada para o componente </a:t>
            </a:r>
            <a:r>
              <a:rPr b="1" lang="pt-BR"/>
              <a:t>JPasswordField</a:t>
            </a:r>
            <a:r>
              <a:rPr lang="pt-BR"/>
              <a:t> Você também pode definir uma cor para letra conforme seu gosto usando essa linha </a:t>
            </a:r>
            <a:r>
              <a:rPr b="1" lang="pt-BR"/>
              <a:t>caixa.setForeground(new Color(115,99,128));</a:t>
            </a:r>
            <a:endParaRPr b="1"/>
          </a:p>
          <a:p>
            <a:pPr indent="-228600" lvl="0" marL="274320" rtl="0" algn="just">
              <a:spcBef>
                <a:spcPts val="310"/>
              </a:spcBef>
              <a:spcAft>
                <a:spcPts val="0"/>
              </a:spcAft>
              <a:buSzPct val="100000"/>
              <a:buChar char="◼"/>
            </a:pPr>
            <a:r>
              <a:rPr lang="pt-BR"/>
              <a:t>3 – Alterando a cor de fundo de um componente </a:t>
            </a:r>
            <a:r>
              <a:rPr b="1" lang="pt-BR"/>
              <a:t>JPasswordField</a:t>
            </a:r>
            <a:r>
              <a:rPr lang="pt-BR"/>
              <a:t> Você pode digitar essa linha no aplicativo anterior: </a:t>
            </a:r>
            <a:r>
              <a:rPr b="1" lang="pt-BR"/>
              <a:t>caixa.setBackground(Color.yellow)</a:t>
            </a:r>
            <a:r>
              <a:rPr lang="pt-BR"/>
              <a:t>; A caixa de texto dentro ficará com a cor amarela por dentro</a:t>
            </a:r>
            <a:endParaRPr/>
          </a:p>
          <a:p>
            <a:pPr indent="-228600" lvl="0" marL="274320" rtl="0" algn="just">
              <a:spcBef>
                <a:spcPts val="310"/>
              </a:spcBef>
              <a:spcAft>
                <a:spcPts val="0"/>
              </a:spcAft>
              <a:buSzPct val="100000"/>
              <a:buChar char="◼"/>
            </a:pPr>
            <a:r>
              <a:rPr lang="pt-BR"/>
              <a:t>4 – Cor de fundo personalizada para o componente </a:t>
            </a:r>
            <a:r>
              <a:rPr b="1" lang="pt-BR"/>
              <a:t>JPasswordField</a:t>
            </a:r>
            <a:r>
              <a:rPr lang="pt-BR"/>
              <a:t>. Ao digitar essa linha no aplicativo dentro da caixa de texto ficará com a cor rosa. Onde você mesmo pode definir sua cor. </a:t>
            </a:r>
            <a:r>
              <a:rPr b="1" lang="pt-BR"/>
              <a:t>caixa.setBackground(new Color(255,128,128));</a:t>
            </a:r>
            <a:endParaRPr/>
          </a:p>
          <a:p>
            <a:pPr indent="-228600" lvl="0" marL="274320" rtl="0" algn="just">
              <a:spcBef>
                <a:spcPts val="310"/>
              </a:spcBef>
              <a:spcAft>
                <a:spcPts val="0"/>
              </a:spcAft>
              <a:buSzPct val="100000"/>
              <a:buChar char="◼"/>
            </a:pPr>
            <a:r>
              <a:rPr lang="pt-BR"/>
              <a:t>5 – Alterar tipo de fonte, estilo e tamanho da letra do componente Com essa linha você pode alterar o estilo da fonte o tipo e o tamanho da fonte. </a:t>
            </a:r>
            <a:r>
              <a:rPr b="1" lang="pt-BR"/>
              <a:t>caixa.setFont(new Font("Ariel",Font.BOLD,20));</a:t>
            </a:r>
            <a:endParaRPr b="1"/>
          </a:p>
          <a:p>
            <a:pPr indent="-228600" lvl="0" marL="274320" rtl="0" algn="just">
              <a:spcBef>
                <a:spcPts val="310"/>
              </a:spcBef>
              <a:spcAft>
                <a:spcPts val="0"/>
              </a:spcAft>
              <a:buSzPct val="100000"/>
              <a:buChar char="◼"/>
            </a:pPr>
            <a:r>
              <a:rPr lang="pt-BR"/>
              <a:t>6 – Alterando o caracter que aparece no componente </a:t>
            </a:r>
            <a:r>
              <a:rPr b="1" lang="pt-BR"/>
              <a:t>JPasswordField</a:t>
            </a:r>
            <a:endParaRPr b="1"/>
          </a:p>
          <a:p>
            <a:pPr indent="-228600" lvl="0" marL="274320" rtl="0" algn="just">
              <a:spcBef>
                <a:spcPts val="310"/>
              </a:spcBef>
              <a:spcAft>
                <a:spcPts val="0"/>
              </a:spcAft>
              <a:buSzPct val="100000"/>
              <a:buChar char="◼"/>
            </a:pPr>
            <a:r>
              <a:rPr lang="pt-BR"/>
              <a:t>Você pode personalizar qual caracter vai aparecer na sua caixa de texto basta digitar essa linha </a:t>
            </a:r>
            <a:r>
              <a:rPr b="1" lang="pt-BR"/>
              <a:t>caixa.setEchoChar('*');</a:t>
            </a:r>
            <a:endParaRPr/>
          </a:p>
          <a:p>
            <a:pPr indent="-228600" lvl="0" marL="274320" rtl="0" algn="just">
              <a:spcBef>
                <a:spcPts val="310"/>
              </a:spcBef>
              <a:spcAft>
                <a:spcPts val="0"/>
              </a:spcAft>
              <a:buSzPct val="100000"/>
              <a:buChar char="◼"/>
            </a:pPr>
            <a:r>
              <a:rPr lang="pt-BR"/>
              <a:t>Dentro dos parênteses você pode adicionar qualquer caracter.</a:t>
            </a:r>
            <a:endParaRPr/>
          </a:p>
          <a:p>
            <a:pPr indent="-130175" lvl="0" marL="274320" rtl="0" algn="l">
              <a:spcBef>
                <a:spcPts val="310"/>
              </a:spcBef>
              <a:spcAft>
                <a:spcPts val="0"/>
              </a:spcAft>
              <a:buSzPct val="100000"/>
              <a:buNone/>
            </a:pPr>
            <a:r>
              <a:t/>
            </a:r>
            <a:endParaRPr/>
          </a:p>
        </p:txBody>
      </p:sp>
      <p:sp>
        <p:nvSpPr>
          <p:cNvPr id="460" name="Google Shape;460;p5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ADICIONANDO COMPONENTES JPASSWORDFIELD(</a:t>
            </a:r>
            <a:r>
              <a:rPr lang="pt-BR" sz="1800"/>
              <a:t>CONT</a:t>
            </a:r>
            <a:r>
              <a:rPr lang="pt-BR"/>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92500" lnSpcReduction="10000"/>
          </a:bodyPr>
          <a:lstStyle/>
          <a:p>
            <a:pPr indent="-228600" lvl="0" marL="274320" rtl="0" algn="just">
              <a:spcBef>
                <a:spcPts val="0"/>
              </a:spcBef>
              <a:spcAft>
                <a:spcPts val="0"/>
              </a:spcAft>
              <a:buSzPct val="100000"/>
              <a:buChar char="◼"/>
            </a:pPr>
            <a:r>
              <a:rPr lang="pt-BR"/>
              <a:t>Controle </a:t>
            </a:r>
            <a:r>
              <a:rPr b="1" lang="pt-BR"/>
              <a:t>JFormattedTextField</a:t>
            </a:r>
            <a:r>
              <a:rPr lang="pt-BR"/>
              <a:t> para data, telefone, CEP, CPF O componente </a:t>
            </a:r>
            <a:r>
              <a:rPr b="1" lang="pt-BR"/>
              <a:t>JFormattedTextField</a:t>
            </a:r>
            <a:r>
              <a:rPr lang="pt-BR"/>
              <a:t>, similar a uma caixa de texto JTextField, fornece a possibilidade da validação e exibição de dados formatados tempo real, ao seja, à medida que seu conteúdo é inserido A vantagem de usar uma caixa de texto tipo máscara é que o usuário é forçado a digitar os dados no formato especificado. O controle não aceita conteúdo que não siga os padrões predefinidos.</a:t>
            </a:r>
            <a:endParaRPr/>
          </a:p>
          <a:p>
            <a:pPr indent="-228600" lvl="0" marL="274320" rtl="0" algn="just">
              <a:spcBef>
                <a:spcPts val="370"/>
              </a:spcBef>
              <a:spcAft>
                <a:spcPts val="0"/>
              </a:spcAft>
              <a:buSzPct val="100000"/>
              <a:buChar char="◼"/>
            </a:pPr>
            <a:r>
              <a:rPr lang="pt-BR"/>
              <a:t>Antes de usar o componente </a:t>
            </a:r>
            <a:r>
              <a:rPr b="1" lang="pt-BR"/>
              <a:t>JFormattedTextField</a:t>
            </a:r>
            <a:r>
              <a:rPr lang="pt-BR"/>
              <a:t>, é preciso entender o funcionamento da classe </a:t>
            </a:r>
            <a:r>
              <a:rPr b="1" lang="pt-BR"/>
              <a:t>MaskFormatter</a:t>
            </a:r>
            <a:r>
              <a:rPr lang="pt-BR"/>
              <a:t> (</a:t>
            </a:r>
            <a:r>
              <a:rPr b="1" lang="pt-BR"/>
              <a:t>do pacote javax.swing.text)</a:t>
            </a:r>
            <a:r>
              <a:rPr lang="pt-BR"/>
              <a:t>. Essa classe é usada para especificar a máscara que será usada na caixa de texto.</a:t>
            </a:r>
            <a:endParaRPr/>
          </a:p>
          <a:p>
            <a:pPr indent="-228600" lvl="0" marL="274320" rtl="0" algn="just">
              <a:spcBef>
                <a:spcPts val="370"/>
              </a:spcBef>
              <a:spcAft>
                <a:spcPts val="0"/>
              </a:spcAft>
              <a:buSzPct val="100000"/>
              <a:buChar char="◼"/>
            </a:pPr>
            <a:r>
              <a:rPr lang="pt-BR"/>
              <a:t>Para definir os caracteres que serão aceitos, você deve usar a seguinte tabela al, ao seja, à medida que seu conteúdo é inserido.</a:t>
            </a:r>
            <a:endParaRPr/>
          </a:p>
        </p:txBody>
      </p:sp>
      <p:sp>
        <p:nvSpPr>
          <p:cNvPr id="466" name="Google Shape;466;p5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TRABALHANDO COM CONTROLE JFORMATTEDTEXTFIELD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ph idx="1" type="body"/>
          </p:nvPr>
        </p:nvSpPr>
        <p:spPr>
          <a:xfrm>
            <a:off x="380999" y="3645023"/>
            <a:ext cx="8407893" cy="2481455"/>
          </a:xfrm>
          <a:prstGeom prst="rect">
            <a:avLst/>
          </a:prstGeom>
          <a:noFill/>
          <a:ln>
            <a:noFill/>
          </a:ln>
        </p:spPr>
        <p:txBody>
          <a:bodyPr anchorCtr="0" anchor="t" bIns="45700" lIns="91425" spcFirstLastPara="1" rIns="91425" wrap="square" tIns="45700">
            <a:normAutofit/>
          </a:bodyPr>
          <a:lstStyle/>
          <a:p>
            <a:pPr indent="-101600" lvl="0" marL="274320" rtl="0" algn="l">
              <a:spcBef>
                <a:spcPts val="0"/>
              </a:spcBef>
              <a:spcAft>
                <a:spcPts val="0"/>
              </a:spcAft>
              <a:buSzPts val="2000"/>
              <a:buNone/>
            </a:pPr>
            <a:r>
              <a:t/>
            </a:r>
            <a:endParaRPr/>
          </a:p>
        </p:txBody>
      </p:sp>
      <p:sp>
        <p:nvSpPr>
          <p:cNvPr id="472" name="Google Shape;472;p5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TRABALHANDO COM CONTROLE JFORMATTEDTEXTFIELD(</a:t>
            </a:r>
            <a:r>
              <a:rPr lang="pt-BR" sz="1800"/>
              <a:t>CONT</a:t>
            </a:r>
            <a:r>
              <a:rPr lang="pt-BR"/>
              <a:t>)</a:t>
            </a:r>
            <a:endParaRPr/>
          </a:p>
        </p:txBody>
      </p:sp>
      <p:pic>
        <p:nvPicPr>
          <p:cNvPr id="473" name="Google Shape;473;p58"/>
          <p:cNvPicPr preferRelativeResize="0"/>
          <p:nvPr/>
        </p:nvPicPr>
        <p:blipFill rotWithShape="1">
          <a:blip r:embed="rId3">
            <a:alphaModFix/>
          </a:blip>
          <a:srcRect b="0" l="0" r="0" t="0"/>
          <a:stretch/>
        </p:blipFill>
        <p:spPr>
          <a:xfrm>
            <a:off x="971600" y="1772816"/>
            <a:ext cx="7128792" cy="1800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9"/>
          <p:cNvSpPr txBox="1"/>
          <p:nvPr>
            <p:ph idx="1" type="subTitle"/>
          </p:nvPr>
        </p:nvSpPr>
        <p:spPr>
          <a:xfrm>
            <a:off x="7010400" y="2052960"/>
            <a:ext cx="1981200" cy="1828800"/>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1900"/>
              <a:buNone/>
            </a:pPr>
            <a:r>
              <a:rPr lang="pt-BR"/>
              <a:t>Trabalhando com Controle JFormattedTextField (</a:t>
            </a:r>
            <a:r>
              <a:rPr lang="pt-BR" sz="1200"/>
              <a:t>cont</a:t>
            </a:r>
            <a:r>
              <a:rPr lang="pt-BR"/>
              <a:t>)</a:t>
            </a:r>
            <a:endParaRPr/>
          </a:p>
        </p:txBody>
      </p:sp>
      <p:pic>
        <p:nvPicPr>
          <p:cNvPr id="479" name="Google Shape;479;p59"/>
          <p:cNvPicPr preferRelativeResize="0"/>
          <p:nvPr/>
        </p:nvPicPr>
        <p:blipFill rotWithShape="1">
          <a:blip r:embed="rId3">
            <a:alphaModFix/>
          </a:blip>
          <a:srcRect b="0" l="0" r="0" t="0"/>
          <a:stretch/>
        </p:blipFill>
        <p:spPr>
          <a:xfrm>
            <a:off x="467544" y="358874"/>
            <a:ext cx="5760640" cy="62384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6"/>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Autofit/>
          </a:bodyPr>
          <a:lstStyle/>
          <a:p>
            <a:pPr indent="-228600" lvl="0" marL="274320" rtl="0" algn="just">
              <a:spcBef>
                <a:spcPts val="0"/>
              </a:spcBef>
              <a:spcAft>
                <a:spcPts val="0"/>
              </a:spcAft>
              <a:buSzPts val="2800"/>
              <a:buChar char="◼"/>
            </a:pPr>
            <a:r>
              <a:rPr lang="pt-BR" sz="2800"/>
              <a:t>Um componente do Swing é reconhecido pela letra “J” antecedendo o nome do mesmo componente na hierarquia AWT. Assim, se no AWT temos o componente Button, em Swing esse componente é chamado de JButton. Label passa a ser chamado de JLabel, Frame de JFrame e assim por diante. Uma recomendação é que você investigue na documentação on-line a diferença, por exemplo, entre a funcionalidade de um button e um Jbutton.</a:t>
            </a:r>
            <a:endParaRPr/>
          </a:p>
        </p:txBody>
      </p:sp>
      <p:sp>
        <p:nvSpPr>
          <p:cNvPr id="129" name="Google Shape;129;p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ENTENDO O SWING(</a:t>
            </a:r>
            <a:r>
              <a:rPr lang="pt-BR" sz="1400"/>
              <a:t>CONT</a:t>
            </a:r>
            <a:r>
              <a:rPr lang="pt-BR"/>
              <a: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0"/>
          <p:cNvSpPr txBox="1"/>
          <p:nvPr>
            <p:ph idx="1" type="subTitle"/>
          </p:nvPr>
        </p:nvSpPr>
        <p:spPr>
          <a:xfrm>
            <a:off x="7010400" y="2052960"/>
            <a:ext cx="1981200" cy="1828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900"/>
              <a:buNone/>
            </a:pPr>
            <a:r>
              <a:t/>
            </a:r>
            <a:endParaRPr/>
          </a:p>
        </p:txBody>
      </p:sp>
      <p:grpSp>
        <p:nvGrpSpPr>
          <p:cNvPr id="485" name="Google Shape;485;p60"/>
          <p:cNvGrpSpPr/>
          <p:nvPr/>
        </p:nvGrpSpPr>
        <p:grpSpPr>
          <a:xfrm>
            <a:off x="827584" y="332656"/>
            <a:ext cx="5328592" cy="4608512"/>
            <a:chOff x="827584" y="764705"/>
            <a:chExt cx="5328592" cy="4608512"/>
          </a:xfrm>
        </p:grpSpPr>
        <p:pic>
          <p:nvPicPr>
            <p:cNvPr id="486" name="Google Shape;486;p60"/>
            <p:cNvPicPr preferRelativeResize="0"/>
            <p:nvPr/>
          </p:nvPicPr>
          <p:blipFill rotWithShape="1">
            <a:blip r:embed="rId3">
              <a:alphaModFix/>
            </a:blip>
            <a:srcRect b="0" l="0" r="0" t="0"/>
            <a:stretch/>
          </p:blipFill>
          <p:spPr>
            <a:xfrm>
              <a:off x="827584" y="764705"/>
              <a:ext cx="5328592" cy="792088"/>
            </a:xfrm>
            <a:prstGeom prst="rect">
              <a:avLst/>
            </a:prstGeom>
            <a:noFill/>
            <a:ln>
              <a:noFill/>
            </a:ln>
          </p:spPr>
        </p:pic>
        <p:pic>
          <p:nvPicPr>
            <p:cNvPr id="487" name="Google Shape;487;p60"/>
            <p:cNvPicPr preferRelativeResize="0"/>
            <p:nvPr/>
          </p:nvPicPr>
          <p:blipFill rotWithShape="1">
            <a:blip r:embed="rId4">
              <a:alphaModFix/>
            </a:blip>
            <a:srcRect b="0" l="0" r="0" t="0"/>
            <a:stretch/>
          </p:blipFill>
          <p:spPr>
            <a:xfrm>
              <a:off x="827584" y="1556793"/>
              <a:ext cx="5328592" cy="3816424"/>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85000" lnSpcReduction="10000"/>
          </a:bodyPr>
          <a:lstStyle/>
          <a:p>
            <a:pPr indent="-228600" lvl="0" marL="274320" rtl="0" algn="just">
              <a:spcBef>
                <a:spcPts val="0"/>
              </a:spcBef>
              <a:spcAft>
                <a:spcPts val="0"/>
              </a:spcAft>
              <a:buSzPct val="100000"/>
              <a:buChar char="◼"/>
            </a:pPr>
            <a:r>
              <a:rPr lang="pt-BR"/>
              <a:t>Para construir o exemplo, usaremos as variáveis globais:</a:t>
            </a:r>
            <a:endParaRPr/>
          </a:p>
          <a:p>
            <a:pPr indent="-228600" lvl="0" marL="274320" rtl="0" algn="just">
              <a:spcBef>
                <a:spcPts val="340"/>
              </a:spcBef>
              <a:spcAft>
                <a:spcPts val="0"/>
              </a:spcAft>
              <a:buSzPct val="100000"/>
              <a:buChar char="◼"/>
            </a:pPr>
            <a:r>
              <a:rPr b="1" lang="pt-BR"/>
              <a:t>FormattedTextField cep,tel, cpf, data;</a:t>
            </a:r>
            <a:endParaRPr b="1"/>
          </a:p>
          <a:p>
            <a:pPr indent="-228600" lvl="0" marL="274320" rtl="0" algn="just">
              <a:spcBef>
                <a:spcPts val="340"/>
              </a:spcBef>
              <a:spcAft>
                <a:spcPts val="0"/>
              </a:spcAft>
              <a:buSzPct val="100000"/>
              <a:buChar char="◼"/>
            </a:pPr>
            <a:r>
              <a:rPr b="1" lang="pt-BR"/>
              <a:t>MaskFormatter mascaracep,mascaratel, mascaracpf, mascaradata</a:t>
            </a:r>
            <a:r>
              <a:rPr lang="pt-BR"/>
              <a:t>;</a:t>
            </a:r>
            <a:endParaRPr/>
          </a:p>
          <a:p>
            <a:pPr indent="-228600" lvl="0" marL="274320" rtl="0" algn="just">
              <a:spcBef>
                <a:spcPts val="340"/>
              </a:spcBef>
              <a:spcAft>
                <a:spcPts val="0"/>
              </a:spcAft>
              <a:buSzPct val="100000"/>
              <a:buChar char="◼"/>
            </a:pPr>
            <a:r>
              <a:rPr lang="pt-BR"/>
              <a:t>O código que inicializa a máscara foi inserido em um bloco try{ } de modo a evitar uma exceção:</a:t>
            </a:r>
            <a:endParaRPr/>
          </a:p>
          <a:p>
            <a:pPr indent="0" lvl="1" marL="365760" rtl="0" algn="just">
              <a:spcBef>
                <a:spcPts val="306"/>
              </a:spcBef>
              <a:spcAft>
                <a:spcPts val="0"/>
              </a:spcAft>
              <a:buSzPct val="100000"/>
              <a:buNone/>
            </a:pPr>
            <a:r>
              <a:rPr b="1" lang="pt-BR"/>
              <a:t>try{</a:t>
            </a:r>
            <a:endParaRPr/>
          </a:p>
          <a:p>
            <a:pPr indent="0" lvl="1" marL="365760" rtl="0" algn="just">
              <a:spcBef>
                <a:spcPts val="306"/>
              </a:spcBef>
              <a:spcAft>
                <a:spcPts val="0"/>
              </a:spcAft>
              <a:buSzPct val="100000"/>
              <a:buNone/>
            </a:pPr>
            <a:r>
              <a:rPr b="1" lang="pt-BR"/>
              <a:t>mascaracep = new MaskFormatter("#####-###");</a:t>
            </a:r>
            <a:endParaRPr/>
          </a:p>
          <a:p>
            <a:pPr indent="0" lvl="1" marL="365760" rtl="0" algn="just">
              <a:spcBef>
                <a:spcPts val="306"/>
              </a:spcBef>
              <a:spcAft>
                <a:spcPts val="0"/>
              </a:spcAft>
              <a:buSzPct val="100000"/>
              <a:buNone/>
            </a:pPr>
            <a:r>
              <a:rPr b="1" lang="pt-BR"/>
              <a:t>mascaratel = new MaskFormatter("(##)####-####");</a:t>
            </a:r>
            <a:endParaRPr b="1"/>
          </a:p>
          <a:p>
            <a:pPr indent="0" lvl="1" marL="365760" rtl="0" algn="just">
              <a:spcBef>
                <a:spcPts val="306"/>
              </a:spcBef>
              <a:spcAft>
                <a:spcPts val="0"/>
              </a:spcAft>
              <a:buSzPct val="100000"/>
              <a:buNone/>
            </a:pPr>
            <a:r>
              <a:rPr b="1" lang="pt-BR"/>
              <a:t>mascaracpf = new MaskFormatter("#########-##");</a:t>
            </a:r>
            <a:endParaRPr b="1"/>
          </a:p>
          <a:p>
            <a:pPr indent="0" lvl="1" marL="365760" rtl="0" algn="just">
              <a:spcBef>
                <a:spcPts val="306"/>
              </a:spcBef>
              <a:spcAft>
                <a:spcPts val="0"/>
              </a:spcAft>
              <a:buSzPct val="100000"/>
              <a:buNone/>
            </a:pPr>
            <a:r>
              <a:rPr b="1" lang="pt-BR"/>
              <a:t>mascaradata = new MaskFormatter("##/##/####");</a:t>
            </a:r>
            <a:endParaRPr b="1"/>
          </a:p>
          <a:p>
            <a:pPr indent="0" lvl="1" marL="365760" rtl="0" algn="just">
              <a:spcBef>
                <a:spcPts val="306"/>
              </a:spcBef>
              <a:spcAft>
                <a:spcPts val="0"/>
              </a:spcAft>
              <a:buSzPct val="100000"/>
              <a:buNone/>
            </a:pPr>
            <a:r>
              <a:rPr b="1" lang="pt-BR"/>
              <a:t>mascaracep.setPlaceholderCharacter(‘_’);</a:t>
            </a:r>
            <a:endParaRPr b="1"/>
          </a:p>
          <a:p>
            <a:pPr indent="0" lvl="1" marL="365760" rtl="0" algn="just">
              <a:spcBef>
                <a:spcPts val="306"/>
              </a:spcBef>
              <a:spcAft>
                <a:spcPts val="0"/>
              </a:spcAft>
              <a:buSzPct val="100000"/>
              <a:buNone/>
            </a:pPr>
            <a:r>
              <a:rPr b="1" lang="pt-BR"/>
              <a:t>mascaratel.setPlaceholderCharacter(‘_’);</a:t>
            </a:r>
            <a:endParaRPr b="1"/>
          </a:p>
          <a:p>
            <a:pPr indent="0" lvl="1" marL="365760" rtl="0" algn="just">
              <a:spcBef>
                <a:spcPts val="306"/>
              </a:spcBef>
              <a:spcAft>
                <a:spcPts val="0"/>
              </a:spcAft>
              <a:buSzPct val="100000"/>
              <a:buNone/>
            </a:pPr>
            <a:r>
              <a:rPr b="1" lang="pt-BR"/>
              <a:t>mascaracpf.setPlaceholderCharacter(‘_’);</a:t>
            </a:r>
            <a:endParaRPr b="1"/>
          </a:p>
          <a:p>
            <a:pPr indent="0" lvl="1" marL="365760" rtl="0" algn="just">
              <a:spcBef>
                <a:spcPts val="306"/>
              </a:spcBef>
              <a:spcAft>
                <a:spcPts val="0"/>
              </a:spcAft>
              <a:buSzPct val="100000"/>
              <a:buNone/>
            </a:pPr>
            <a:r>
              <a:rPr b="1" lang="pt-BR"/>
              <a:t>mascaradata.setPlaceholderCharacter(‘_’);</a:t>
            </a:r>
            <a:endParaRPr b="1"/>
          </a:p>
          <a:p>
            <a:pPr indent="0" lvl="1" marL="365760" rtl="0" algn="just">
              <a:spcBef>
                <a:spcPts val="306"/>
              </a:spcBef>
              <a:spcAft>
                <a:spcPts val="0"/>
              </a:spcAft>
              <a:buSzPct val="100000"/>
              <a:buNone/>
            </a:pPr>
            <a:r>
              <a:rPr b="1" lang="pt-BR"/>
              <a:t>}</a:t>
            </a:r>
            <a:endParaRPr/>
          </a:p>
          <a:p>
            <a:pPr indent="0" lvl="1" marL="365760" rtl="0" algn="just">
              <a:spcBef>
                <a:spcPts val="306"/>
              </a:spcBef>
              <a:spcAft>
                <a:spcPts val="0"/>
              </a:spcAft>
              <a:buSzPct val="100000"/>
              <a:buNone/>
            </a:pPr>
            <a:r>
              <a:rPr b="1" lang="pt-BR"/>
              <a:t>catch(ParseException excp){}</a:t>
            </a:r>
            <a:endParaRPr/>
          </a:p>
          <a:p>
            <a:pPr indent="0" lvl="0" marL="45720" rtl="0" algn="l">
              <a:spcBef>
                <a:spcPts val="340"/>
              </a:spcBef>
              <a:spcAft>
                <a:spcPts val="0"/>
              </a:spcAft>
              <a:buSzPct val="100000"/>
              <a:buNone/>
            </a:pPr>
            <a:r>
              <a:t/>
            </a:r>
            <a:endParaRPr/>
          </a:p>
        </p:txBody>
      </p:sp>
      <p:sp>
        <p:nvSpPr>
          <p:cNvPr id="493" name="Google Shape;493;p6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TRABALHANDO COM CONTROLE JFORMATTEDTEXTFIELD(</a:t>
            </a:r>
            <a:r>
              <a:rPr lang="pt-BR" sz="1800"/>
              <a:t>CONT</a:t>
            </a:r>
            <a:r>
              <a:rPr lang="pt-BR"/>
              <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400"/>
              <a:buChar char="◼"/>
            </a:pPr>
            <a:r>
              <a:rPr lang="pt-BR" sz="2400"/>
              <a:t>Observe o uso do símbolo # para permitir somente valores numéricos e uma chamada ao método setPlaceholderCharacter para definir o caractere que será exibido como marcador para a máscara, geralmente o caractere de sublinhado. Essa máscara é fornecida como argumento para o construtor da classe </a:t>
            </a:r>
            <a:r>
              <a:rPr b="1" lang="pt-BR" sz="2400"/>
              <a:t>JFormattedTextField</a:t>
            </a:r>
            <a:r>
              <a:rPr lang="pt-BR" sz="2400"/>
              <a:t>:</a:t>
            </a:r>
            <a:endParaRPr sz="2400"/>
          </a:p>
          <a:p>
            <a:pPr indent="0" lvl="2" marL="594360" rtl="0" algn="l">
              <a:spcBef>
                <a:spcPts val="320"/>
              </a:spcBef>
              <a:spcAft>
                <a:spcPts val="0"/>
              </a:spcAft>
              <a:buSzPts val="1600"/>
              <a:buNone/>
            </a:pPr>
            <a:r>
              <a:rPr b="1" lang="pt-BR"/>
              <a:t>cep = new JFormattedTextField(mascaracep);</a:t>
            </a:r>
            <a:endParaRPr b="1"/>
          </a:p>
          <a:p>
            <a:pPr indent="0" lvl="2" marL="594360" rtl="0" algn="l">
              <a:spcBef>
                <a:spcPts val="320"/>
              </a:spcBef>
              <a:spcAft>
                <a:spcPts val="0"/>
              </a:spcAft>
              <a:buSzPts val="1600"/>
              <a:buNone/>
            </a:pPr>
            <a:r>
              <a:rPr b="1" lang="pt-BR"/>
              <a:t>tel = new JFormattedTextField(mascaratel);</a:t>
            </a:r>
            <a:endParaRPr b="1"/>
          </a:p>
          <a:p>
            <a:pPr indent="0" lvl="2" marL="594360" rtl="0" algn="l">
              <a:spcBef>
                <a:spcPts val="320"/>
              </a:spcBef>
              <a:spcAft>
                <a:spcPts val="0"/>
              </a:spcAft>
              <a:buSzPts val="1600"/>
              <a:buNone/>
            </a:pPr>
            <a:r>
              <a:rPr b="1" lang="pt-BR"/>
              <a:t>cpf = new JFormattedTextField(mascaracpf);</a:t>
            </a:r>
            <a:endParaRPr b="1"/>
          </a:p>
          <a:p>
            <a:pPr indent="0" lvl="2" marL="594360" rtl="0" algn="l">
              <a:spcBef>
                <a:spcPts val="320"/>
              </a:spcBef>
              <a:spcAft>
                <a:spcPts val="0"/>
              </a:spcAft>
              <a:buSzPts val="1600"/>
              <a:buNone/>
            </a:pPr>
            <a:r>
              <a:rPr b="1" lang="pt-BR"/>
              <a:t>data = new JFormattedTextField(mascaradata);</a:t>
            </a:r>
            <a:endParaRPr/>
          </a:p>
          <a:p>
            <a:pPr indent="-101600" lvl="0" marL="274320" rtl="0" algn="l">
              <a:spcBef>
                <a:spcPts val="400"/>
              </a:spcBef>
              <a:spcAft>
                <a:spcPts val="0"/>
              </a:spcAft>
              <a:buSzPts val="2000"/>
              <a:buNone/>
            </a:pPr>
            <a:r>
              <a:t/>
            </a:r>
            <a:endParaRPr/>
          </a:p>
        </p:txBody>
      </p:sp>
      <p:sp>
        <p:nvSpPr>
          <p:cNvPr id="499" name="Google Shape;499;p6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TRABALHANDO COM CONTROLE JFORMATTEDTEXTFIELD(</a:t>
            </a:r>
            <a:r>
              <a:rPr lang="pt-BR" sz="1800"/>
              <a:t>CONT</a:t>
            </a:r>
            <a:r>
              <a:rPr lang="pt-BR"/>
              <a: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3"/>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1 Adicionando cores na letra do </a:t>
            </a:r>
            <a:r>
              <a:rPr b="1" lang="pt-BR"/>
              <a:t>JFormattedTextField</a:t>
            </a:r>
            <a:r>
              <a:rPr lang="pt-BR"/>
              <a:t> Essas linhas podem ser adicionadas no programa anterior acima do objeto tela.</a:t>
            </a:r>
            <a:endParaRPr/>
          </a:p>
          <a:p>
            <a:pPr indent="0" lvl="1" marL="320040" rtl="0" algn="l">
              <a:spcBef>
                <a:spcPts val="360"/>
              </a:spcBef>
              <a:spcAft>
                <a:spcPts val="0"/>
              </a:spcAft>
              <a:buSzPts val="1800"/>
              <a:buNone/>
            </a:pPr>
            <a:r>
              <a:rPr b="1" lang="pt-BR"/>
              <a:t>cep.setForeground(Color.blue);</a:t>
            </a:r>
            <a:endParaRPr b="1"/>
          </a:p>
          <a:p>
            <a:pPr indent="0" lvl="1" marL="320040" rtl="0" algn="l">
              <a:spcBef>
                <a:spcPts val="360"/>
              </a:spcBef>
              <a:spcAft>
                <a:spcPts val="0"/>
              </a:spcAft>
              <a:buSzPts val="1800"/>
              <a:buNone/>
            </a:pPr>
            <a:r>
              <a:rPr b="1" lang="pt-BR"/>
              <a:t>tel.setForeground(Color.red);</a:t>
            </a:r>
            <a:endParaRPr b="1"/>
          </a:p>
          <a:p>
            <a:pPr indent="0" lvl="1" marL="320040" rtl="0" algn="l">
              <a:spcBef>
                <a:spcPts val="360"/>
              </a:spcBef>
              <a:spcAft>
                <a:spcPts val="0"/>
              </a:spcAft>
              <a:buSzPts val="1800"/>
              <a:buNone/>
            </a:pPr>
            <a:r>
              <a:rPr b="1" lang="pt-BR"/>
              <a:t>cpf.setForeground(Color.green);</a:t>
            </a:r>
            <a:endParaRPr b="1"/>
          </a:p>
          <a:p>
            <a:pPr indent="0" lvl="1" marL="320040" rtl="0" algn="l">
              <a:spcBef>
                <a:spcPts val="360"/>
              </a:spcBef>
              <a:spcAft>
                <a:spcPts val="0"/>
              </a:spcAft>
              <a:buSzPts val="1800"/>
              <a:buNone/>
            </a:pPr>
            <a:r>
              <a:rPr b="1" lang="pt-BR"/>
              <a:t>data.setForeground(new Color(255,128,128));</a:t>
            </a:r>
            <a:endParaRPr b="1"/>
          </a:p>
          <a:p>
            <a:pPr indent="-228600" lvl="0" marL="274320" rtl="0" algn="just">
              <a:spcBef>
                <a:spcPts val="400"/>
              </a:spcBef>
              <a:spcAft>
                <a:spcPts val="0"/>
              </a:spcAft>
              <a:buSzPts val="2000"/>
              <a:buChar char="◼"/>
            </a:pPr>
            <a:r>
              <a:rPr lang="pt-BR"/>
              <a:t>2 Adicionando cores no fundo do </a:t>
            </a:r>
            <a:r>
              <a:rPr b="1" lang="pt-BR"/>
              <a:t>JFormattedTextField</a:t>
            </a:r>
            <a:r>
              <a:rPr lang="pt-BR"/>
              <a:t> Já esses códigos podem ser adicionados logo abaixo ao anterior.</a:t>
            </a:r>
            <a:endParaRPr/>
          </a:p>
          <a:p>
            <a:pPr indent="0" lvl="1" marL="365760" rtl="0" algn="just">
              <a:spcBef>
                <a:spcPts val="360"/>
              </a:spcBef>
              <a:spcAft>
                <a:spcPts val="0"/>
              </a:spcAft>
              <a:buSzPts val="1800"/>
              <a:buNone/>
            </a:pPr>
            <a:r>
              <a:rPr b="1" lang="pt-BR"/>
              <a:t>cep.setBackground(Color.yellow);</a:t>
            </a:r>
            <a:endParaRPr b="1"/>
          </a:p>
          <a:p>
            <a:pPr indent="0" lvl="1" marL="365760" rtl="0" algn="just">
              <a:spcBef>
                <a:spcPts val="360"/>
              </a:spcBef>
              <a:spcAft>
                <a:spcPts val="0"/>
              </a:spcAft>
              <a:buSzPts val="1800"/>
              <a:buNone/>
            </a:pPr>
            <a:r>
              <a:rPr b="1" lang="pt-BR"/>
              <a:t>tel.setBackground(Color.yellow);</a:t>
            </a:r>
            <a:endParaRPr b="1"/>
          </a:p>
          <a:p>
            <a:pPr indent="0" lvl="1" marL="365760" rtl="0" algn="just">
              <a:spcBef>
                <a:spcPts val="360"/>
              </a:spcBef>
              <a:spcAft>
                <a:spcPts val="0"/>
              </a:spcAft>
              <a:buSzPts val="1800"/>
              <a:buNone/>
            </a:pPr>
            <a:r>
              <a:rPr b="1" lang="pt-BR"/>
              <a:t>cpf.setBackground(new Color(255,255,204));</a:t>
            </a:r>
            <a:endParaRPr b="1"/>
          </a:p>
          <a:p>
            <a:pPr indent="0" lvl="1" marL="365760" rtl="0" algn="just">
              <a:spcBef>
                <a:spcPts val="360"/>
              </a:spcBef>
              <a:spcAft>
                <a:spcPts val="0"/>
              </a:spcAft>
              <a:buSzPts val="1800"/>
              <a:buNone/>
            </a:pPr>
            <a:r>
              <a:rPr b="1" lang="pt-BR"/>
              <a:t>data.setBackground(new Color(255,255,204));</a:t>
            </a:r>
            <a:endParaRPr b="1"/>
          </a:p>
          <a:p>
            <a:pPr indent="-101600" lvl="0" marL="274320" rtl="0" algn="l">
              <a:spcBef>
                <a:spcPts val="400"/>
              </a:spcBef>
              <a:spcAft>
                <a:spcPts val="0"/>
              </a:spcAft>
              <a:buSzPts val="2000"/>
              <a:buNone/>
            </a:pPr>
            <a:r>
              <a:t/>
            </a:r>
            <a:endParaRPr/>
          </a:p>
        </p:txBody>
      </p:sp>
      <p:sp>
        <p:nvSpPr>
          <p:cNvPr id="505" name="Google Shape;505;p6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TRABALHANDO COM CONTROLE JFORMATTEDTEXTFIELD(</a:t>
            </a:r>
            <a:r>
              <a:rPr lang="pt-BR" sz="1800"/>
              <a:t>CONT</a:t>
            </a:r>
            <a:r>
              <a:rPr lang="pt-BR"/>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4"/>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3 Alterando o tipo, estilo, tamanho da fonte do JFormattedTextField Já esses códigos podem ser adicionados logo abaixo ao anterior.</a:t>
            </a:r>
            <a:endParaRPr/>
          </a:p>
          <a:p>
            <a:pPr indent="0" lvl="1" marL="365760" rtl="0" algn="l">
              <a:spcBef>
                <a:spcPts val="360"/>
              </a:spcBef>
              <a:spcAft>
                <a:spcPts val="0"/>
              </a:spcAft>
              <a:buSzPts val="1800"/>
              <a:buNone/>
            </a:pPr>
            <a:r>
              <a:rPr b="1" lang="pt-BR"/>
              <a:t>cep.setFont(new Font("Times New Roman",Font.BOLD,14));</a:t>
            </a:r>
            <a:endParaRPr b="1"/>
          </a:p>
          <a:p>
            <a:pPr indent="0" lvl="1" marL="365760" rtl="0" algn="l">
              <a:spcBef>
                <a:spcPts val="360"/>
              </a:spcBef>
              <a:spcAft>
                <a:spcPts val="0"/>
              </a:spcAft>
              <a:buSzPts val="1800"/>
              <a:buNone/>
            </a:pPr>
            <a:r>
              <a:rPr b="1" lang="pt-BR"/>
              <a:t>tel.setFont(new Font("Comic Sans MS",Font.PLAIN,14));</a:t>
            </a:r>
            <a:endParaRPr b="1"/>
          </a:p>
          <a:p>
            <a:pPr indent="0" lvl="1" marL="365760" rtl="0" algn="l">
              <a:spcBef>
                <a:spcPts val="360"/>
              </a:spcBef>
              <a:spcAft>
                <a:spcPts val="0"/>
              </a:spcAft>
              <a:buSzPts val="1800"/>
              <a:buNone/>
            </a:pPr>
            <a:r>
              <a:rPr b="1" lang="pt-BR"/>
              <a:t>cpf.setFont(new Font("Arial",Font.BOLD,14));</a:t>
            </a:r>
            <a:endParaRPr b="1"/>
          </a:p>
          <a:p>
            <a:pPr indent="0" lvl="1" marL="365760" rtl="0" algn="l">
              <a:spcBef>
                <a:spcPts val="360"/>
              </a:spcBef>
              <a:spcAft>
                <a:spcPts val="0"/>
              </a:spcAft>
              <a:buSzPts val="1800"/>
              <a:buNone/>
            </a:pPr>
            <a:r>
              <a:rPr b="1" lang="pt-BR"/>
              <a:t>data.setFont(new Font("Tahoma",Font.BOLD,14));</a:t>
            </a:r>
            <a:endParaRPr b="1"/>
          </a:p>
          <a:p>
            <a:pPr indent="-228600" lvl="0" marL="274320" rtl="0" algn="just">
              <a:spcBef>
                <a:spcPts val="400"/>
              </a:spcBef>
              <a:spcAft>
                <a:spcPts val="0"/>
              </a:spcAft>
              <a:buSzPts val="2000"/>
              <a:buChar char="◼"/>
            </a:pPr>
            <a:r>
              <a:rPr lang="pt-BR"/>
              <a:t>Aplicativo sendo executado depois de todos os códigos Java, estarem adicionados no aplicativo, veja os efeitos com as cores:</a:t>
            </a:r>
            <a:endParaRPr/>
          </a:p>
          <a:p>
            <a:pPr indent="-101600" lvl="0" marL="274320" rtl="0" algn="l">
              <a:spcBef>
                <a:spcPts val="400"/>
              </a:spcBef>
              <a:spcAft>
                <a:spcPts val="0"/>
              </a:spcAft>
              <a:buSzPts val="2000"/>
              <a:buNone/>
            </a:pPr>
            <a:r>
              <a:t/>
            </a:r>
            <a:endParaRPr/>
          </a:p>
        </p:txBody>
      </p:sp>
      <p:sp>
        <p:nvSpPr>
          <p:cNvPr id="511" name="Google Shape;511;p6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TRABALHANDO COM CONTROLE JFORMATTEDTEXTFIELD(</a:t>
            </a:r>
            <a:r>
              <a:rPr lang="pt-BR" sz="1800"/>
              <a:t>CONT</a:t>
            </a:r>
            <a:r>
              <a:rPr lang="pt-BR"/>
              <a:t>)</a:t>
            </a:r>
            <a:endParaRPr/>
          </a:p>
        </p:txBody>
      </p:sp>
      <p:pic>
        <p:nvPicPr>
          <p:cNvPr id="512" name="Google Shape;512;p64"/>
          <p:cNvPicPr preferRelativeResize="0"/>
          <p:nvPr/>
        </p:nvPicPr>
        <p:blipFill rotWithShape="1">
          <a:blip r:embed="rId3">
            <a:alphaModFix/>
          </a:blip>
          <a:srcRect b="0" l="0" r="0" t="0"/>
          <a:stretch/>
        </p:blipFill>
        <p:spPr>
          <a:xfrm>
            <a:off x="3131840" y="4784936"/>
            <a:ext cx="2921489" cy="18844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5"/>
          <p:cNvSpPr txBox="1"/>
          <p:nvPr>
            <p:ph idx="1" type="body"/>
          </p:nvPr>
        </p:nvSpPr>
        <p:spPr>
          <a:xfrm>
            <a:off x="380999" y="1719071"/>
            <a:ext cx="4335017"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Como funciona o aplicativo:</a:t>
            </a:r>
            <a:endParaRPr/>
          </a:p>
          <a:p>
            <a:pPr indent="-228600" lvl="0" marL="274320" rtl="0" algn="just">
              <a:spcBef>
                <a:spcPts val="400"/>
              </a:spcBef>
              <a:spcAft>
                <a:spcPts val="0"/>
              </a:spcAft>
              <a:buSzPts val="2000"/>
              <a:buChar char="◼"/>
            </a:pPr>
            <a:r>
              <a:rPr b="1" lang="pt-BR"/>
              <a:t>import javax.swing.*; </a:t>
            </a:r>
            <a:r>
              <a:rPr lang="pt-BR"/>
              <a:t>- pacote que exibe conteúdos na janela</a:t>
            </a:r>
            <a:endParaRPr/>
          </a:p>
          <a:p>
            <a:pPr indent="-228600" lvl="0" marL="274320" rtl="0" algn="just">
              <a:spcBef>
                <a:spcPts val="400"/>
              </a:spcBef>
              <a:spcAft>
                <a:spcPts val="0"/>
              </a:spcAft>
              <a:buSzPts val="2000"/>
              <a:buChar char="◼"/>
            </a:pPr>
            <a:r>
              <a:rPr b="1" lang="pt-BR"/>
              <a:t>import java.awt.*; </a:t>
            </a:r>
            <a:r>
              <a:rPr lang="pt-BR"/>
              <a:t>- pacote que exibe conteúdos na janela</a:t>
            </a:r>
            <a:endParaRPr/>
          </a:p>
          <a:p>
            <a:pPr indent="-228600" lvl="0" marL="274320" rtl="0" algn="just">
              <a:spcBef>
                <a:spcPts val="400"/>
              </a:spcBef>
              <a:spcAft>
                <a:spcPts val="0"/>
              </a:spcAft>
              <a:buSzPts val="2000"/>
              <a:buChar char="◼"/>
            </a:pPr>
            <a:r>
              <a:rPr b="1" lang="pt-BR"/>
              <a:t>import java.awt.event.*; </a:t>
            </a:r>
            <a:r>
              <a:rPr lang="pt-BR"/>
              <a:t>- pacote que trabalha com os eventos</a:t>
            </a:r>
            <a:endParaRPr/>
          </a:p>
          <a:p>
            <a:pPr indent="-101600" lvl="0" marL="274320" rtl="0" algn="l">
              <a:spcBef>
                <a:spcPts val="400"/>
              </a:spcBef>
              <a:spcAft>
                <a:spcPts val="0"/>
              </a:spcAft>
              <a:buSzPts val="2000"/>
              <a:buNone/>
            </a:pPr>
            <a:r>
              <a:t/>
            </a:r>
            <a:endParaRPr/>
          </a:p>
        </p:txBody>
      </p:sp>
      <p:sp>
        <p:nvSpPr>
          <p:cNvPr id="518" name="Google Shape;518;p6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JBUTTON EXECUTANDO UMA AÇÃO</a:t>
            </a:r>
            <a:endParaRPr/>
          </a:p>
        </p:txBody>
      </p:sp>
      <p:pic>
        <p:nvPicPr>
          <p:cNvPr id="519" name="Google Shape;519;p65"/>
          <p:cNvPicPr preferRelativeResize="0"/>
          <p:nvPr/>
        </p:nvPicPr>
        <p:blipFill rotWithShape="1">
          <a:blip r:embed="rId3">
            <a:alphaModFix/>
          </a:blip>
          <a:srcRect b="0" l="0" r="0" t="0"/>
          <a:stretch/>
        </p:blipFill>
        <p:spPr>
          <a:xfrm>
            <a:off x="4860032" y="1628800"/>
            <a:ext cx="4104456" cy="504055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6"/>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92500" lnSpcReduction="10000"/>
          </a:bodyPr>
          <a:lstStyle/>
          <a:p>
            <a:pPr indent="-228600" lvl="0" marL="274320" rtl="0" algn="l">
              <a:spcBef>
                <a:spcPts val="0"/>
              </a:spcBef>
              <a:spcAft>
                <a:spcPts val="0"/>
              </a:spcAft>
              <a:buSzPct val="100000"/>
              <a:buChar char="◼"/>
            </a:pPr>
            <a:r>
              <a:rPr lang="pt-BR"/>
              <a:t>Declarar o componente como JButton: JButton botaosair;</a:t>
            </a:r>
            <a:endParaRPr/>
          </a:p>
          <a:p>
            <a:pPr indent="-228600" lvl="0" marL="274320" rtl="0" algn="l">
              <a:spcBef>
                <a:spcPts val="370"/>
              </a:spcBef>
              <a:spcAft>
                <a:spcPts val="0"/>
              </a:spcAft>
              <a:buSzPct val="100000"/>
              <a:buChar char="◼"/>
            </a:pPr>
            <a:r>
              <a:rPr lang="pt-BR"/>
              <a:t>Atribuir o texto ao botão: botaosair = new JButton ("Sair");</a:t>
            </a:r>
            <a:endParaRPr/>
          </a:p>
          <a:p>
            <a:pPr indent="-228600" lvl="0" marL="274320" rtl="0" algn="l">
              <a:spcBef>
                <a:spcPts val="370"/>
              </a:spcBef>
              <a:spcAft>
                <a:spcPts val="0"/>
              </a:spcAft>
              <a:buSzPct val="100000"/>
              <a:buChar char="◼"/>
            </a:pPr>
            <a:r>
              <a:rPr lang="pt-BR"/>
              <a:t>Posicionar o botão na janela: botaosair.setBounds(100,50,100,20);</a:t>
            </a:r>
            <a:endParaRPr/>
          </a:p>
          <a:p>
            <a:pPr indent="-228600" lvl="0" marL="274320" rtl="0" algn="l">
              <a:spcBef>
                <a:spcPts val="370"/>
              </a:spcBef>
              <a:spcAft>
                <a:spcPts val="0"/>
              </a:spcAft>
              <a:buSzPct val="100000"/>
              <a:buChar char="◼"/>
            </a:pPr>
            <a:r>
              <a:rPr lang="pt-BR"/>
              <a:t>E chama o objeto tela para exibir o componente: tela.add(botaosair);</a:t>
            </a:r>
            <a:endParaRPr/>
          </a:p>
          <a:p>
            <a:pPr indent="-228600" lvl="0" marL="274320" rtl="0" algn="l">
              <a:spcBef>
                <a:spcPts val="370"/>
              </a:spcBef>
              <a:spcAft>
                <a:spcPts val="0"/>
              </a:spcAft>
              <a:buSzPct val="100000"/>
              <a:buChar char="◼"/>
            </a:pPr>
            <a:r>
              <a:rPr lang="pt-BR"/>
              <a:t>Explicando o funcionamento do botão:</a:t>
            </a:r>
            <a:endParaRPr/>
          </a:p>
          <a:p>
            <a:pPr indent="0" lvl="1" marL="320040" rtl="0" algn="l">
              <a:spcBef>
                <a:spcPts val="333"/>
              </a:spcBef>
              <a:spcAft>
                <a:spcPts val="0"/>
              </a:spcAft>
              <a:buSzPct val="100000"/>
              <a:buNone/>
            </a:pPr>
            <a:r>
              <a:rPr lang="pt-BR"/>
              <a:t>botaosair.addActionListener(</a:t>
            </a:r>
            <a:endParaRPr/>
          </a:p>
          <a:p>
            <a:pPr indent="0" lvl="1" marL="320040" rtl="0" algn="l">
              <a:spcBef>
                <a:spcPts val="333"/>
              </a:spcBef>
              <a:spcAft>
                <a:spcPts val="0"/>
              </a:spcAft>
              <a:buSzPct val="100000"/>
              <a:buNone/>
            </a:pPr>
            <a:r>
              <a:rPr lang="pt-BR"/>
              <a:t>new ActionListener(){</a:t>
            </a:r>
            <a:endParaRPr/>
          </a:p>
          <a:p>
            <a:pPr indent="0" lvl="1" marL="320040" rtl="0" algn="l">
              <a:spcBef>
                <a:spcPts val="333"/>
              </a:spcBef>
              <a:spcAft>
                <a:spcPts val="0"/>
              </a:spcAft>
              <a:buSzPct val="100000"/>
              <a:buNone/>
            </a:pPr>
            <a:r>
              <a:rPr lang="pt-BR"/>
              <a:t>public void actionPerformed(ActionEvent e){</a:t>
            </a:r>
            <a:endParaRPr/>
          </a:p>
          <a:p>
            <a:pPr indent="0" lvl="1" marL="320040" rtl="0" algn="l">
              <a:spcBef>
                <a:spcPts val="333"/>
              </a:spcBef>
              <a:spcAft>
                <a:spcPts val="0"/>
              </a:spcAft>
              <a:buSzPct val="100000"/>
              <a:buNone/>
            </a:pPr>
            <a:r>
              <a:rPr lang="pt-BR"/>
              <a:t>System.exit(0);</a:t>
            </a:r>
            <a:endParaRPr/>
          </a:p>
          <a:p>
            <a:pPr indent="0" lvl="1" marL="320040" rtl="0" algn="l">
              <a:spcBef>
                <a:spcPts val="333"/>
              </a:spcBef>
              <a:spcAft>
                <a:spcPts val="0"/>
              </a:spcAft>
              <a:buSzPct val="100000"/>
              <a:buNone/>
            </a:pPr>
            <a:r>
              <a:rPr lang="pt-BR"/>
              <a:t>}</a:t>
            </a:r>
            <a:endParaRPr/>
          </a:p>
          <a:p>
            <a:pPr indent="0" lvl="1" marL="320040" rtl="0" algn="l">
              <a:spcBef>
                <a:spcPts val="333"/>
              </a:spcBef>
              <a:spcAft>
                <a:spcPts val="0"/>
              </a:spcAft>
              <a:buSzPct val="100000"/>
              <a:buNone/>
            </a:pPr>
            <a:r>
              <a:rPr lang="pt-BR"/>
              <a:t>}</a:t>
            </a:r>
            <a:endParaRPr/>
          </a:p>
          <a:p>
            <a:pPr indent="0" lvl="1" marL="320040" rtl="0" algn="l">
              <a:spcBef>
                <a:spcPts val="333"/>
              </a:spcBef>
              <a:spcAft>
                <a:spcPts val="0"/>
              </a:spcAft>
              <a:buSzPct val="100000"/>
              <a:buNone/>
            </a:pPr>
            <a:r>
              <a:rPr lang="pt-BR"/>
              <a:t>);</a:t>
            </a:r>
            <a:endParaRPr/>
          </a:p>
          <a:p>
            <a:pPr indent="-111125" lvl="0" marL="274320" rtl="0" algn="l">
              <a:spcBef>
                <a:spcPts val="370"/>
              </a:spcBef>
              <a:spcAft>
                <a:spcPts val="0"/>
              </a:spcAft>
              <a:buSzPct val="100000"/>
              <a:buNone/>
            </a:pPr>
            <a:r>
              <a:t/>
            </a:r>
            <a:endParaRPr/>
          </a:p>
        </p:txBody>
      </p:sp>
      <p:sp>
        <p:nvSpPr>
          <p:cNvPr id="525" name="Google Shape;525;p6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JBUTTON EXECUTANDO UMA AÇÃO(</a:t>
            </a:r>
            <a:r>
              <a:rPr lang="pt-BR" sz="1800"/>
              <a:t>CONT</a:t>
            </a:r>
            <a:r>
              <a:rPr lang="pt-BR"/>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7"/>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lnSpcReduction="10000"/>
          </a:bodyPr>
          <a:lstStyle/>
          <a:p>
            <a:pPr indent="-228600" lvl="0" marL="274320" rtl="0" algn="just">
              <a:spcBef>
                <a:spcPts val="0"/>
              </a:spcBef>
              <a:spcAft>
                <a:spcPts val="0"/>
              </a:spcAft>
              <a:buSzPts val="2000"/>
              <a:buChar char="◼"/>
            </a:pPr>
            <a:r>
              <a:rPr lang="pt-BR"/>
              <a:t>addActionListener – Adicionar ação a lista que estará dentro do botão.</a:t>
            </a:r>
            <a:endParaRPr/>
          </a:p>
          <a:p>
            <a:pPr indent="-228600" lvl="0" marL="274320" rtl="0" algn="just">
              <a:spcBef>
                <a:spcPts val="400"/>
              </a:spcBef>
              <a:spcAft>
                <a:spcPts val="0"/>
              </a:spcAft>
              <a:buSzPts val="2000"/>
              <a:buChar char="◼"/>
            </a:pPr>
            <a:r>
              <a:rPr lang="pt-BR"/>
              <a:t>new ActionListener – Chamando nova ação a ser listada.</a:t>
            </a:r>
            <a:endParaRPr/>
          </a:p>
          <a:p>
            <a:pPr indent="-228600" lvl="0" marL="274320" rtl="0" algn="just">
              <a:spcBef>
                <a:spcPts val="400"/>
              </a:spcBef>
              <a:spcAft>
                <a:spcPts val="0"/>
              </a:spcAft>
              <a:buSzPts val="2000"/>
              <a:buChar char="◼"/>
            </a:pPr>
            <a:r>
              <a:rPr lang="pt-BR"/>
              <a:t>public void actionPerformed(ActionEvent e) – performance da ação que o evento público chamara que será o exit.</a:t>
            </a:r>
            <a:endParaRPr/>
          </a:p>
          <a:p>
            <a:pPr indent="-228600" lvl="0" marL="274320" rtl="0" algn="just">
              <a:spcBef>
                <a:spcPts val="400"/>
              </a:spcBef>
              <a:spcAft>
                <a:spcPts val="0"/>
              </a:spcAft>
              <a:buSzPts val="2000"/>
              <a:buChar char="◼"/>
            </a:pPr>
            <a:r>
              <a:rPr lang="pt-BR"/>
              <a:t>System.exit(0); - Finaliza o aplicativo</a:t>
            </a:r>
            <a:endParaRPr/>
          </a:p>
          <a:p>
            <a:pPr indent="-228600" lvl="0" marL="274320" rtl="0" algn="just">
              <a:spcBef>
                <a:spcPts val="400"/>
              </a:spcBef>
              <a:spcAft>
                <a:spcPts val="0"/>
              </a:spcAft>
              <a:buSzPts val="2000"/>
              <a:buChar char="◼"/>
            </a:pPr>
            <a:r>
              <a:rPr lang="pt-BR"/>
              <a:t>Use sempre essa lista para fazer qualquer botão funcionar ou chama algum evento:</a:t>
            </a:r>
            <a:endParaRPr/>
          </a:p>
          <a:p>
            <a:pPr indent="0" lvl="0" marL="45720" rtl="0" algn="just">
              <a:spcBef>
                <a:spcPts val="400"/>
              </a:spcBef>
              <a:spcAft>
                <a:spcPts val="0"/>
              </a:spcAft>
              <a:buSzPts val="2000"/>
              <a:buNone/>
            </a:pPr>
            <a:r>
              <a:rPr lang="pt-BR"/>
              <a:t>nomebotao.addActionListener( new ActionListener(){</a:t>
            </a:r>
            <a:endParaRPr/>
          </a:p>
          <a:p>
            <a:pPr indent="0" lvl="0" marL="45720" rtl="0" algn="just">
              <a:spcBef>
                <a:spcPts val="400"/>
              </a:spcBef>
              <a:spcAft>
                <a:spcPts val="0"/>
              </a:spcAft>
              <a:buSzPts val="2000"/>
              <a:buNone/>
            </a:pPr>
            <a:r>
              <a:rPr lang="pt-BR"/>
              <a:t>public void actionPerformed(ActionEvent e){</a:t>
            </a:r>
            <a:endParaRPr/>
          </a:p>
          <a:p>
            <a:pPr indent="0" lvl="0" marL="45720" rtl="0" algn="just">
              <a:spcBef>
                <a:spcPts val="400"/>
              </a:spcBef>
              <a:spcAft>
                <a:spcPts val="0"/>
              </a:spcAft>
              <a:buSzPts val="2000"/>
              <a:buNone/>
            </a:pPr>
            <a:r>
              <a:rPr lang="pt-BR"/>
              <a:t>}</a:t>
            </a:r>
            <a:endParaRPr/>
          </a:p>
          <a:p>
            <a:pPr indent="0" lvl="0" marL="45720" rtl="0" algn="just">
              <a:spcBef>
                <a:spcPts val="400"/>
              </a:spcBef>
              <a:spcAft>
                <a:spcPts val="0"/>
              </a:spcAft>
              <a:buSzPts val="2000"/>
              <a:buNone/>
            </a:pPr>
            <a:r>
              <a:rPr lang="pt-BR"/>
              <a:t>}</a:t>
            </a:r>
            <a:endParaRPr/>
          </a:p>
          <a:p>
            <a:pPr indent="0" lvl="0" marL="45720" rtl="0" algn="just">
              <a:spcBef>
                <a:spcPts val="400"/>
              </a:spcBef>
              <a:spcAft>
                <a:spcPts val="0"/>
              </a:spcAft>
              <a:buSzPts val="2000"/>
              <a:buNone/>
            </a:pPr>
            <a:r>
              <a:rPr lang="pt-BR"/>
              <a:t>);</a:t>
            </a:r>
            <a:endParaRPr/>
          </a:p>
          <a:p>
            <a:pPr indent="-101600" lvl="0" marL="274320" rtl="0" algn="l">
              <a:spcBef>
                <a:spcPts val="400"/>
              </a:spcBef>
              <a:spcAft>
                <a:spcPts val="0"/>
              </a:spcAft>
              <a:buSzPts val="2000"/>
              <a:buNone/>
            </a:pPr>
            <a:r>
              <a:t/>
            </a:r>
            <a:endParaRPr/>
          </a:p>
        </p:txBody>
      </p:sp>
      <p:sp>
        <p:nvSpPr>
          <p:cNvPr id="531" name="Google Shape;531;p6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JBUTTON EXECUTANDO UMA AÇÃO(</a:t>
            </a:r>
            <a:r>
              <a:rPr lang="pt-BR" sz="1800"/>
              <a:t>CONT</a:t>
            </a:r>
            <a:r>
              <a:rPr lang="pt-BR"/>
              <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8"/>
          <p:cNvSpPr txBox="1"/>
          <p:nvPr>
            <p:ph idx="1" type="body"/>
          </p:nvPr>
        </p:nvSpPr>
        <p:spPr>
          <a:xfrm>
            <a:off x="380999" y="1719071"/>
            <a:ext cx="4191001"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Um aplicativo simples mais muito interessante de ser observado, o usuário digita a senha e clicando em mostrar será habilitado um JLabel mostrando qual a senha que foi digitada. Veja o exemplo:</a:t>
            </a:r>
            <a:endParaRPr/>
          </a:p>
          <a:p>
            <a:pPr indent="-101600" lvl="0" marL="274320" rtl="0" algn="just">
              <a:spcBef>
                <a:spcPts val="400"/>
              </a:spcBef>
              <a:spcAft>
                <a:spcPts val="0"/>
              </a:spcAft>
              <a:buSzPts val="2000"/>
              <a:buNone/>
            </a:pPr>
            <a:r>
              <a:t/>
            </a:r>
            <a:endParaRPr/>
          </a:p>
        </p:txBody>
      </p:sp>
      <p:sp>
        <p:nvSpPr>
          <p:cNvPr id="537" name="Google Shape;537;p6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CLICANDO NO MOSTRAR PARA DESCOBRIR A SENHA DIGITADA</a:t>
            </a:r>
            <a:endParaRPr/>
          </a:p>
        </p:txBody>
      </p:sp>
      <p:pic>
        <p:nvPicPr>
          <p:cNvPr id="538" name="Google Shape;538;p68"/>
          <p:cNvPicPr preferRelativeResize="0"/>
          <p:nvPr/>
        </p:nvPicPr>
        <p:blipFill rotWithShape="1">
          <a:blip r:embed="rId3">
            <a:alphaModFix/>
          </a:blip>
          <a:srcRect b="0" l="0" r="0" t="0"/>
          <a:stretch/>
        </p:blipFill>
        <p:spPr>
          <a:xfrm>
            <a:off x="4788024" y="1700808"/>
            <a:ext cx="4095750" cy="25241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CLICANDO NO MOSTRAR PARA DESCOBRIR A SENHA DIGITADA(</a:t>
            </a:r>
            <a:r>
              <a:rPr lang="pt-BR" sz="1800"/>
              <a:t>CONT</a:t>
            </a:r>
            <a:r>
              <a:rPr lang="pt-BR"/>
              <a:t>)</a:t>
            </a:r>
            <a:endParaRPr/>
          </a:p>
        </p:txBody>
      </p:sp>
      <p:pic>
        <p:nvPicPr>
          <p:cNvPr id="544" name="Google Shape;544;p69"/>
          <p:cNvPicPr preferRelativeResize="0"/>
          <p:nvPr/>
        </p:nvPicPr>
        <p:blipFill rotWithShape="1">
          <a:blip r:embed="rId3">
            <a:alphaModFix/>
          </a:blip>
          <a:srcRect b="0" l="0" r="0" t="0"/>
          <a:stretch/>
        </p:blipFill>
        <p:spPr>
          <a:xfrm>
            <a:off x="179512" y="1700808"/>
            <a:ext cx="3960440" cy="4680520"/>
          </a:xfrm>
          <a:prstGeom prst="rect">
            <a:avLst/>
          </a:prstGeom>
          <a:noFill/>
          <a:ln>
            <a:noFill/>
          </a:ln>
        </p:spPr>
      </p:pic>
      <p:pic>
        <p:nvPicPr>
          <p:cNvPr id="545" name="Google Shape;545;p69"/>
          <p:cNvPicPr preferRelativeResize="0"/>
          <p:nvPr/>
        </p:nvPicPr>
        <p:blipFill rotWithShape="1">
          <a:blip r:embed="rId4">
            <a:alphaModFix/>
          </a:blip>
          <a:srcRect b="0" l="0" r="0" t="0"/>
          <a:stretch/>
        </p:blipFill>
        <p:spPr>
          <a:xfrm>
            <a:off x="4228330" y="1700808"/>
            <a:ext cx="4736158" cy="2714625"/>
          </a:xfrm>
          <a:prstGeom prst="rect">
            <a:avLst/>
          </a:prstGeom>
          <a:noFill/>
          <a:ln>
            <a:noFill/>
          </a:ln>
        </p:spPr>
      </p:pic>
      <p:pic>
        <p:nvPicPr>
          <p:cNvPr id="546" name="Google Shape;546;p69"/>
          <p:cNvPicPr preferRelativeResize="0"/>
          <p:nvPr/>
        </p:nvPicPr>
        <p:blipFill rotWithShape="1">
          <a:blip r:embed="rId5">
            <a:alphaModFix/>
          </a:blip>
          <a:srcRect b="0" l="0" r="0" t="0"/>
          <a:stretch/>
        </p:blipFill>
        <p:spPr>
          <a:xfrm>
            <a:off x="4603029" y="4460403"/>
            <a:ext cx="4076700" cy="21819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Autofit/>
          </a:bodyPr>
          <a:lstStyle/>
          <a:p>
            <a:pPr indent="-228600" lvl="0" marL="274320" rtl="0" algn="just">
              <a:spcBef>
                <a:spcPts val="0"/>
              </a:spcBef>
              <a:spcAft>
                <a:spcPts val="0"/>
              </a:spcAft>
              <a:buSzPts val="2400"/>
              <a:buChar char="◼"/>
            </a:pPr>
            <a:r>
              <a:rPr lang="pt-BR" sz="2400"/>
              <a:t>Uso do JFrame na construção de janelas no aplicativo Se você já leu outro material sobre interfaces gráficas em Java, deve estar se perguntando por que preferimos não iniciar a apostila falando de caixas de texto, rótulos, botões e outros componentes de interface. A razão é simples. A janela do aplicativo é a parte mais importante da interface, além de ser o fundamento sobre o qual os demais componentes serão construídos. Mas, o fato de não reservamos muita atenção ao estudo das janelas dos aplicativos provém do uso excessivo dos IDEs visuais (os famosos Ambientes de Desenvolvimento Integrado).</a:t>
            </a:r>
            <a:endParaRPr/>
          </a:p>
        </p:txBody>
      </p:sp>
      <p:sp>
        <p:nvSpPr>
          <p:cNvPr id="135" name="Google Shape;135;p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JFRAME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0"/>
          <p:cNvSpPr txBox="1"/>
          <p:nvPr>
            <p:ph idx="1" type="subTitle"/>
          </p:nvPr>
        </p:nvSpPr>
        <p:spPr>
          <a:xfrm>
            <a:off x="6948264" y="2052960"/>
            <a:ext cx="2115344" cy="1828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2400"/>
              <a:buNone/>
            </a:pPr>
            <a:r>
              <a:rPr lang="pt-BR" sz="2400"/>
              <a:t>Clicando no botão somar  com evento</a:t>
            </a:r>
            <a:endParaRPr/>
          </a:p>
        </p:txBody>
      </p:sp>
      <p:pic>
        <p:nvPicPr>
          <p:cNvPr id="552" name="Google Shape;552;p70"/>
          <p:cNvPicPr preferRelativeResize="0"/>
          <p:nvPr/>
        </p:nvPicPr>
        <p:blipFill rotWithShape="1">
          <a:blip r:embed="rId3">
            <a:alphaModFix/>
          </a:blip>
          <a:srcRect b="0" l="0" r="0" t="0"/>
          <a:stretch/>
        </p:blipFill>
        <p:spPr>
          <a:xfrm>
            <a:off x="1043608" y="188641"/>
            <a:ext cx="5112568" cy="648072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CLICANDO NO BOTÃO SOMAR  COM EVENTO(</a:t>
            </a:r>
            <a:r>
              <a:rPr lang="pt-BR" sz="1800"/>
              <a:t>CONT</a:t>
            </a:r>
            <a:r>
              <a:rPr lang="pt-BR"/>
              <a:t>.)</a:t>
            </a:r>
            <a:endParaRPr/>
          </a:p>
        </p:txBody>
      </p:sp>
      <p:pic>
        <p:nvPicPr>
          <p:cNvPr id="558" name="Google Shape;558;p71"/>
          <p:cNvPicPr preferRelativeResize="0"/>
          <p:nvPr/>
        </p:nvPicPr>
        <p:blipFill rotWithShape="1">
          <a:blip r:embed="rId3">
            <a:alphaModFix/>
          </a:blip>
          <a:srcRect b="0" l="0" r="0" t="0"/>
          <a:stretch/>
        </p:blipFill>
        <p:spPr>
          <a:xfrm>
            <a:off x="179512" y="1700808"/>
            <a:ext cx="5760640" cy="1440160"/>
          </a:xfrm>
          <a:prstGeom prst="rect">
            <a:avLst/>
          </a:prstGeom>
          <a:noFill/>
          <a:ln>
            <a:noFill/>
          </a:ln>
        </p:spPr>
      </p:pic>
      <p:pic>
        <p:nvPicPr>
          <p:cNvPr id="559" name="Google Shape;559;p71"/>
          <p:cNvPicPr preferRelativeResize="0"/>
          <p:nvPr/>
        </p:nvPicPr>
        <p:blipFill rotWithShape="1">
          <a:blip r:embed="rId4">
            <a:alphaModFix/>
          </a:blip>
          <a:srcRect b="0" l="0" r="0" t="0"/>
          <a:stretch/>
        </p:blipFill>
        <p:spPr>
          <a:xfrm>
            <a:off x="2627784" y="3356992"/>
            <a:ext cx="4752527" cy="259228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Foram declaradas três variáveis do tipo inteira: </a:t>
            </a:r>
            <a:r>
              <a:rPr b="1" lang="pt-BR"/>
              <a:t>int numero1, numero2, soma;</a:t>
            </a:r>
            <a:endParaRPr/>
          </a:p>
          <a:p>
            <a:pPr indent="-228600" lvl="0" marL="274320" rtl="0" algn="just">
              <a:spcBef>
                <a:spcPts val="400"/>
              </a:spcBef>
              <a:spcAft>
                <a:spcPts val="0"/>
              </a:spcAft>
              <a:buSzPts val="2000"/>
              <a:buChar char="◼"/>
            </a:pPr>
            <a:r>
              <a:rPr lang="pt-BR"/>
              <a:t>Foi atribuído zero a variável soma, para a variável ser iniciada vazia: </a:t>
            </a:r>
            <a:r>
              <a:rPr b="1" lang="pt-BR"/>
              <a:t>soma=0;</a:t>
            </a:r>
            <a:endParaRPr/>
          </a:p>
          <a:p>
            <a:pPr indent="-228600" lvl="0" marL="274320" rtl="0" algn="just">
              <a:spcBef>
                <a:spcPts val="400"/>
              </a:spcBef>
              <a:spcAft>
                <a:spcPts val="0"/>
              </a:spcAft>
              <a:buSzPts val="2000"/>
              <a:buChar char="◼"/>
            </a:pPr>
            <a:r>
              <a:rPr lang="pt-BR"/>
              <a:t>Como </a:t>
            </a:r>
            <a:r>
              <a:rPr b="1" lang="pt-BR"/>
              <a:t>texto1, texto2 </a:t>
            </a:r>
            <a:r>
              <a:rPr lang="pt-BR"/>
              <a:t>são </a:t>
            </a:r>
            <a:r>
              <a:rPr b="1" lang="pt-BR"/>
              <a:t>String</a:t>
            </a:r>
            <a:r>
              <a:rPr lang="pt-BR"/>
              <a:t>, melhor dizer texto para armazená-las nas variáveis numero1 e numero2, será necessário converte a </a:t>
            </a:r>
            <a:r>
              <a:rPr b="1" lang="pt-BR"/>
              <a:t>String</a:t>
            </a:r>
            <a:r>
              <a:rPr lang="pt-BR"/>
              <a:t> em números.</a:t>
            </a:r>
            <a:endParaRPr/>
          </a:p>
          <a:p>
            <a:pPr indent="-228600" lvl="0" marL="274320" rtl="0" algn="just">
              <a:spcBef>
                <a:spcPts val="400"/>
              </a:spcBef>
              <a:spcAft>
                <a:spcPts val="0"/>
              </a:spcAft>
              <a:buSzPts val="2000"/>
              <a:buChar char="◼"/>
            </a:pPr>
            <a:r>
              <a:rPr lang="pt-BR"/>
              <a:t>Nesse caso estamos convertendo o texto1 em inteiro para isso usamos o </a:t>
            </a:r>
            <a:r>
              <a:rPr b="1" lang="pt-BR"/>
              <a:t>Integer.parseInt()</a:t>
            </a:r>
            <a:r>
              <a:rPr lang="pt-BR"/>
              <a:t>, e armazenamos na variável numero1 que é inteira.</a:t>
            </a:r>
            <a:endParaRPr/>
          </a:p>
          <a:p>
            <a:pPr indent="-228600" lvl="0" marL="274320" rtl="0" algn="just">
              <a:spcBef>
                <a:spcPts val="400"/>
              </a:spcBef>
              <a:spcAft>
                <a:spcPts val="0"/>
              </a:spcAft>
              <a:buSzPts val="2000"/>
              <a:buChar char="◼"/>
            </a:pPr>
            <a:r>
              <a:rPr lang="pt-BR"/>
              <a:t>Isso ocorrerá para a texto2 e a variável numero2.</a:t>
            </a:r>
            <a:endParaRPr/>
          </a:p>
          <a:p>
            <a:pPr indent="-182880" lvl="1" marL="548640" rtl="0" algn="just">
              <a:spcBef>
                <a:spcPts val="360"/>
              </a:spcBef>
              <a:spcAft>
                <a:spcPts val="0"/>
              </a:spcAft>
              <a:buSzPts val="1800"/>
              <a:buChar char="▪"/>
            </a:pPr>
            <a:r>
              <a:rPr b="1" lang="pt-BR"/>
              <a:t>numero1 = Integer.parseInt(texto1.getText());</a:t>
            </a:r>
            <a:endParaRPr/>
          </a:p>
          <a:p>
            <a:pPr indent="-182880" lvl="1" marL="548640" rtl="0" algn="just">
              <a:spcBef>
                <a:spcPts val="360"/>
              </a:spcBef>
              <a:spcAft>
                <a:spcPts val="0"/>
              </a:spcAft>
              <a:buSzPts val="1800"/>
              <a:buChar char="▪"/>
            </a:pPr>
            <a:r>
              <a:rPr b="1" lang="pt-BR"/>
              <a:t>numero2 = Integer.parseInt(texto2.getText());</a:t>
            </a:r>
            <a:endParaRPr/>
          </a:p>
        </p:txBody>
      </p:sp>
      <p:sp>
        <p:nvSpPr>
          <p:cNvPr id="565" name="Google Shape;565;p7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CLICANDO NO BOTÃO SOMAR  COM EVENTO(</a:t>
            </a:r>
            <a:r>
              <a:rPr lang="pt-BR" sz="1800"/>
              <a:t>CONT</a:t>
            </a:r>
            <a:r>
              <a:rPr lang="pt-BR"/>
              <a: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3"/>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400"/>
              <a:buChar char="◼"/>
            </a:pPr>
            <a:r>
              <a:rPr lang="pt-BR" sz="2400"/>
              <a:t>Depois de convertido os valores agora é só fazer a soma e armazenar na variável correspondente a soma, veja: </a:t>
            </a:r>
            <a:r>
              <a:rPr b="1" lang="pt-BR" sz="2400"/>
              <a:t>soma = numero1 + numero2;</a:t>
            </a:r>
            <a:endParaRPr/>
          </a:p>
          <a:p>
            <a:pPr indent="-228600" lvl="0" marL="274320" rtl="0" algn="just">
              <a:spcBef>
                <a:spcPts val="480"/>
              </a:spcBef>
              <a:spcAft>
                <a:spcPts val="0"/>
              </a:spcAft>
              <a:buSzPts val="2400"/>
              <a:buChar char="◼"/>
            </a:pPr>
            <a:r>
              <a:rPr lang="pt-BR" sz="2400"/>
              <a:t>Chamamos o comando para habilitar o </a:t>
            </a:r>
            <a:r>
              <a:rPr b="1" lang="pt-BR" sz="2400"/>
              <a:t>JLabel</a:t>
            </a:r>
            <a:r>
              <a:rPr lang="pt-BR" sz="2400"/>
              <a:t> exibir e jogamos o valor de soma dentro do texto do </a:t>
            </a:r>
            <a:r>
              <a:rPr b="1" lang="pt-BR" sz="2400"/>
              <a:t>Jlabel</a:t>
            </a:r>
            <a:r>
              <a:rPr lang="pt-BR" sz="2400"/>
              <a:t> exibir para se apresentado no aplicativo.</a:t>
            </a:r>
            <a:endParaRPr/>
          </a:p>
          <a:p>
            <a:pPr indent="-182880" lvl="1" marL="548640" rtl="0" algn="just">
              <a:spcBef>
                <a:spcPts val="480"/>
              </a:spcBef>
              <a:spcAft>
                <a:spcPts val="0"/>
              </a:spcAft>
              <a:buSzPts val="2400"/>
              <a:buChar char="▪"/>
            </a:pPr>
            <a:r>
              <a:rPr b="1" lang="pt-BR" sz="2400"/>
              <a:t>exibir.setVisible(true)</a:t>
            </a:r>
            <a:r>
              <a:rPr lang="pt-BR" sz="2400"/>
              <a:t>;</a:t>
            </a:r>
            <a:endParaRPr/>
          </a:p>
          <a:p>
            <a:pPr indent="-182880" lvl="1" marL="548640" rtl="0" algn="just">
              <a:spcBef>
                <a:spcPts val="360"/>
              </a:spcBef>
              <a:spcAft>
                <a:spcPts val="0"/>
              </a:spcAft>
              <a:buSzPts val="1800"/>
              <a:buChar char="▪"/>
            </a:pPr>
            <a:r>
              <a:rPr b="1" lang="pt-BR"/>
              <a:t>exibir.setText("A soma é: "+soma);</a:t>
            </a:r>
            <a:endParaRPr/>
          </a:p>
          <a:p>
            <a:pPr indent="-182880" lvl="1" marL="548640" rtl="0" algn="just">
              <a:spcBef>
                <a:spcPts val="360"/>
              </a:spcBef>
              <a:spcAft>
                <a:spcPts val="0"/>
              </a:spcAft>
              <a:buSzPts val="1800"/>
              <a:buChar char="▪"/>
            </a:pPr>
            <a:r>
              <a:rPr lang="pt-BR"/>
              <a:t>Para variáveis do tipo </a:t>
            </a:r>
            <a:r>
              <a:rPr b="1" lang="pt-BR"/>
              <a:t>Float,</a:t>
            </a:r>
            <a:r>
              <a:rPr lang="pt-BR"/>
              <a:t> usaremos: </a:t>
            </a:r>
            <a:r>
              <a:rPr b="1" lang="pt-BR"/>
              <a:t>Float.parseFloat();</a:t>
            </a:r>
            <a:endParaRPr/>
          </a:p>
          <a:p>
            <a:pPr indent="-182880" lvl="1" marL="548640" rtl="0" algn="just">
              <a:spcBef>
                <a:spcPts val="360"/>
              </a:spcBef>
              <a:spcAft>
                <a:spcPts val="0"/>
              </a:spcAft>
              <a:buSzPts val="1800"/>
              <a:buChar char="▪"/>
            </a:pPr>
            <a:r>
              <a:rPr lang="pt-BR"/>
              <a:t>Para variáveis do </a:t>
            </a:r>
            <a:r>
              <a:rPr b="1" lang="pt-BR"/>
              <a:t>Double</a:t>
            </a:r>
            <a:r>
              <a:rPr lang="pt-BR"/>
              <a:t>, usaremos </a:t>
            </a:r>
            <a:r>
              <a:rPr b="1" lang="pt-BR"/>
              <a:t>Doublé.parseDouble();</a:t>
            </a:r>
            <a:endParaRPr/>
          </a:p>
          <a:p>
            <a:pPr indent="-101600" lvl="0" marL="274320" rtl="0" algn="just">
              <a:spcBef>
                <a:spcPts val="400"/>
              </a:spcBef>
              <a:spcAft>
                <a:spcPts val="0"/>
              </a:spcAft>
              <a:buSzPts val="2000"/>
              <a:buNone/>
            </a:pPr>
            <a:r>
              <a:t/>
            </a:r>
            <a:endParaRPr/>
          </a:p>
          <a:p>
            <a:pPr indent="-101600" lvl="0" marL="274320" rtl="0" algn="l">
              <a:spcBef>
                <a:spcPts val="400"/>
              </a:spcBef>
              <a:spcAft>
                <a:spcPts val="0"/>
              </a:spcAft>
              <a:buSzPts val="2000"/>
              <a:buNone/>
            </a:pPr>
            <a:r>
              <a:t/>
            </a:r>
            <a:endParaRPr/>
          </a:p>
        </p:txBody>
      </p:sp>
      <p:sp>
        <p:nvSpPr>
          <p:cNvPr id="571" name="Google Shape;571;p7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CLICANDO NO BOTÃO SOMAR  COM EVENTO(</a:t>
            </a:r>
            <a:r>
              <a:rPr lang="pt-BR" sz="1800"/>
              <a:t>CONT</a:t>
            </a:r>
            <a:r>
              <a:rPr lang="pt-BR"/>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4"/>
          <p:cNvSpPr txBox="1"/>
          <p:nvPr>
            <p:ph idx="1" type="subTitle"/>
          </p:nvPr>
        </p:nvSpPr>
        <p:spPr>
          <a:xfrm>
            <a:off x="7010400" y="2052960"/>
            <a:ext cx="1981200" cy="1828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2800"/>
              <a:buNone/>
            </a:pPr>
            <a:r>
              <a:rPr lang="pt-BR" sz="2800"/>
              <a:t>Limpando caixa de Texto</a:t>
            </a:r>
            <a:endParaRPr/>
          </a:p>
        </p:txBody>
      </p:sp>
      <p:pic>
        <p:nvPicPr>
          <p:cNvPr id="577" name="Google Shape;577;p74"/>
          <p:cNvPicPr preferRelativeResize="0"/>
          <p:nvPr/>
        </p:nvPicPr>
        <p:blipFill rotWithShape="1">
          <a:blip r:embed="rId3">
            <a:alphaModFix/>
          </a:blip>
          <a:srcRect b="0" l="0" r="0" t="0"/>
          <a:stretch/>
        </p:blipFill>
        <p:spPr>
          <a:xfrm>
            <a:off x="1331640" y="332656"/>
            <a:ext cx="4608512" cy="619268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5"/>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400"/>
              <a:buChar char="◼"/>
            </a:pPr>
            <a:r>
              <a:rPr lang="pt-BR" sz="2400"/>
              <a:t>Nada de diferente no aplicativo somente as linhas que vão limpar as caixas de texto e passar o foco para a primeira caixa vejam:</a:t>
            </a:r>
            <a:endParaRPr/>
          </a:p>
          <a:p>
            <a:pPr indent="-182880" lvl="1" marL="548640" rtl="0" algn="l">
              <a:spcBef>
                <a:spcPts val="440"/>
              </a:spcBef>
              <a:spcAft>
                <a:spcPts val="0"/>
              </a:spcAft>
              <a:buSzPts val="2200"/>
              <a:buChar char="▪"/>
            </a:pPr>
            <a:r>
              <a:rPr b="1" lang="pt-BR" sz="2200"/>
              <a:t>texto1.setText(null); ou texto1.setText(“”);</a:t>
            </a:r>
            <a:endParaRPr/>
          </a:p>
          <a:p>
            <a:pPr indent="-182880" lvl="1" marL="548640" rtl="0" algn="l">
              <a:spcBef>
                <a:spcPts val="440"/>
              </a:spcBef>
              <a:spcAft>
                <a:spcPts val="0"/>
              </a:spcAft>
              <a:buSzPts val="2200"/>
              <a:buChar char="▪"/>
            </a:pPr>
            <a:r>
              <a:rPr b="1" lang="pt-BR" sz="2200"/>
              <a:t>texto2.setText(null); ou texto2.setText(“”);</a:t>
            </a:r>
            <a:endParaRPr/>
          </a:p>
          <a:p>
            <a:pPr indent="-182880" lvl="1" marL="548640" rtl="0" algn="l">
              <a:spcBef>
                <a:spcPts val="440"/>
              </a:spcBef>
              <a:spcAft>
                <a:spcPts val="0"/>
              </a:spcAft>
              <a:buSzPts val="2200"/>
              <a:buChar char="▪"/>
            </a:pPr>
            <a:r>
              <a:rPr b="1" lang="pt-BR" sz="2200"/>
              <a:t>texto1.requestFocus();</a:t>
            </a:r>
            <a:endParaRPr/>
          </a:p>
          <a:p>
            <a:pPr indent="-228600" lvl="0" marL="274320" rtl="0" algn="l">
              <a:spcBef>
                <a:spcPts val="480"/>
              </a:spcBef>
              <a:spcAft>
                <a:spcPts val="0"/>
              </a:spcAft>
              <a:buSzPts val="2400"/>
              <a:buChar char="◼"/>
            </a:pPr>
            <a:r>
              <a:rPr lang="pt-BR" sz="2400"/>
              <a:t>É atribuído null dentro das caixas, pois nulo significa vazio e </a:t>
            </a:r>
            <a:r>
              <a:rPr b="1" lang="pt-BR" sz="2400"/>
              <a:t>requestFocus() </a:t>
            </a:r>
            <a:r>
              <a:rPr lang="pt-BR" sz="2400"/>
              <a:t>passa o foco para a caixa selecionada pelo usuário.</a:t>
            </a:r>
            <a:endParaRPr/>
          </a:p>
          <a:p>
            <a:pPr indent="-101600" lvl="0" marL="274320" rtl="0" algn="l">
              <a:spcBef>
                <a:spcPts val="400"/>
              </a:spcBef>
              <a:spcAft>
                <a:spcPts val="0"/>
              </a:spcAft>
              <a:buSzPts val="2000"/>
              <a:buNone/>
            </a:pPr>
            <a:r>
              <a:t/>
            </a:r>
            <a:endParaRPr/>
          </a:p>
        </p:txBody>
      </p:sp>
      <p:sp>
        <p:nvSpPr>
          <p:cNvPr id="583" name="Google Shape;583;p7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LIMPANDO CAIXA DE TEXTO(</a:t>
            </a:r>
            <a:r>
              <a:rPr lang="pt-BR" sz="2400"/>
              <a:t>CONT</a:t>
            </a:r>
            <a:r>
              <a:rPr lang="pt-BR"/>
              <a: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6"/>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800"/>
              <a:buChar char="◼"/>
            </a:pPr>
            <a:r>
              <a:rPr lang="pt-BR" sz="2800"/>
              <a:t>Esse aplicativo é só para teste não tem muito que ser explicado, pois a únicacoisa diferente é que quando você clica em ocultar os </a:t>
            </a:r>
            <a:r>
              <a:rPr b="1" lang="pt-BR" sz="2800"/>
              <a:t>JLabels</a:t>
            </a:r>
            <a:r>
              <a:rPr lang="pt-BR" sz="2800"/>
              <a:t> some e você clica em exibir os </a:t>
            </a:r>
            <a:r>
              <a:rPr b="1" lang="pt-BR" sz="2800"/>
              <a:t>JLabels</a:t>
            </a:r>
            <a:r>
              <a:rPr lang="pt-BR" sz="2800"/>
              <a:t> aparecem novamente na janela. Isso ocorre por que o comando </a:t>
            </a:r>
            <a:r>
              <a:rPr b="1" lang="pt-BR" sz="2800"/>
              <a:t>setVisible(false)</a:t>
            </a:r>
            <a:r>
              <a:rPr lang="pt-BR" sz="2800"/>
              <a:t>, oculta e o comando   </a:t>
            </a:r>
            <a:r>
              <a:rPr b="1" lang="pt-BR" sz="2800"/>
              <a:t>setVisible(true)</a:t>
            </a:r>
            <a:r>
              <a:rPr lang="pt-BR" sz="2800"/>
              <a:t>, exibe mostra na janela. Vejamos o exemplo a seguir:</a:t>
            </a:r>
            <a:endParaRPr/>
          </a:p>
          <a:p>
            <a:pPr indent="-50800" lvl="0" marL="274320" rtl="0" algn="just">
              <a:spcBef>
                <a:spcPts val="560"/>
              </a:spcBef>
              <a:spcAft>
                <a:spcPts val="0"/>
              </a:spcAft>
              <a:buSzPts val="2800"/>
              <a:buNone/>
            </a:pPr>
            <a:r>
              <a:t/>
            </a:r>
            <a:endParaRPr sz="2800"/>
          </a:p>
        </p:txBody>
      </p:sp>
      <p:sp>
        <p:nvSpPr>
          <p:cNvPr id="589" name="Google Shape;589;p7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OCULTAR E EXIBIR COMPONENTES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7"/>
          <p:cNvSpPr txBox="1"/>
          <p:nvPr>
            <p:ph idx="1" type="subTitle"/>
          </p:nvPr>
        </p:nvSpPr>
        <p:spPr>
          <a:xfrm>
            <a:off x="7010400" y="2052960"/>
            <a:ext cx="1981200" cy="1828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2000"/>
              <a:buNone/>
            </a:pPr>
            <a:r>
              <a:rPr lang="pt-BR" sz="2000"/>
              <a:t>Ocultar e exibir componentes</a:t>
            </a:r>
            <a:endParaRPr/>
          </a:p>
        </p:txBody>
      </p:sp>
      <p:pic>
        <p:nvPicPr>
          <p:cNvPr id="595" name="Google Shape;595;p77"/>
          <p:cNvPicPr preferRelativeResize="0"/>
          <p:nvPr/>
        </p:nvPicPr>
        <p:blipFill rotWithShape="1">
          <a:blip r:embed="rId3">
            <a:alphaModFix/>
          </a:blip>
          <a:srcRect b="0" l="0" r="0" t="0"/>
          <a:stretch/>
        </p:blipFill>
        <p:spPr>
          <a:xfrm>
            <a:off x="1043608" y="402050"/>
            <a:ext cx="4392488" cy="61245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8"/>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800"/>
              <a:buChar char="◼"/>
            </a:pPr>
            <a:r>
              <a:rPr lang="pt-BR" sz="2800"/>
              <a:t>Como podem observar, nada de diferente também somente o comando </a:t>
            </a:r>
            <a:r>
              <a:rPr b="1" lang="pt-BR" sz="2800"/>
              <a:t>setEnabled(true) </a:t>
            </a:r>
            <a:r>
              <a:rPr lang="pt-BR" sz="2800"/>
              <a:t>que habilita e o </a:t>
            </a:r>
            <a:r>
              <a:rPr b="1" lang="pt-BR" sz="2800"/>
              <a:t>setEnabled(false)</a:t>
            </a:r>
            <a:r>
              <a:rPr lang="pt-BR" sz="2800"/>
              <a:t> eu desabilita. Vejamos o exemplo a seguir</a:t>
            </a:r>
            <a:r>
              <a:rPr lang="pt-BR"/>
              <a:t>:</a:t>
            </a:r>
            <a:endParaRPr/>
          </a:p>
          <a:p>
            <a:pPr indent="-101600" lvl="0" marL="274320" rtl="0" algn="l">
              <a:spcBef>
                <a:spcPts val="400"/>
              </a:spcBef>
              <a:spcAft>
                <a:spcPts val="0"/>
              </a:spcAft>
              <a:buSzPts val="2000"/>
              <a:buNone/>
            </a:pPr>
            <a:r>
              <a:t/>
            </a:r>
            <a:endParaRPr/>
          </a:p>
        </p:txBody>
      </p:sp>
      <p:sp>
        <p:nvSpPr>
          <p:cNvPr id="601" name="Google Shape;601;p7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DESABILITAR E HABILITAR EXIBIR COMPONENTES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9"/>
          <p:cNvSpPr txBox="1"/>
          <p:nvPr>
            <p:ph idx="1" type="subTitle"/>
          </p:nvPr>
        </p:nvSpPr>
        <p:spPr>
          <a:xfrm>
            <a:off x="7010400" y="2052960"/>
            <a:ext cx="1981200" cy="1828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2000"/>
              <a:buNone/>
            </a:pPr>
            <a:r>
              <a:rPr lang="pt-BR" sz="2000"/>
              <a:t>Desabilitar e Habilitar Exibir componentes</a:t>
            </a:r>
            <a:endParaRPr/>
          </a:p>
        </p:txBody>
      </p:sp>
      <p:pic>
        <p:nvPicPr>
          <p:cNvPr id="607" name="Google Shape;607;p79"/>
          <p:cNvPicPr preferRelativeResize="0"/>
          <p:nvPr/>
        </p:nvPicPr>
        <p:blipFill rotWithShape="1">
          <a:blip r:embed="rId3">
            <a:alphaModFix/>
          </a:blip>
          <a:srcRect b="0" l="0" r="0" t="0"/>
          <a:stretch/>
        </p:blipFill>
        <p:spPr>
          <a:xfrm>
            <a:off x="1115616" y="414279"/>
            <a:ext cx="4476750" cy="606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8"/>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400"/>
              <a:buChar char="◼"/>
            </a:pPr>
            <a:r>
              <a:rPr lang="pt-BR" sz="2400"/>
              <a:t>A classe JFrame é uma versão melhorada de Frame que traz consigo suporte aos componentes Swing. Essa classe fornece todas as propriedades, métodos e eventos que precisamos para construir janela, tais como as que nossos usuários estão acostumados a visualizar em seus sistemas. Ora, o usuário sabe que a janela de um aplicativo pode ser minimizada, maximizada, redimensionada, e etc. Então vamos demonstrar a classe JFrame serve aos nossos propósitos.</a:t>
            </a:r>
            <a:endParaRPr/>
          </a:p>
          <a:p>
            <a:pPr indent="-76200" lvl="0" marL="274320" rtl="0" algn="l">
              <a:spcBef>
                <a:spcPts val="480"/>
              </a:spcBef>
              <a:spcAft>
                <a:spcPts val="0"/>
              </a:spcAft>
              <a:buSzPts val="2400"/>
              <a:buNone/>
            </a:pPr>
            <a:r>
              <a:t/>
            </a:r>
            <a:endParaRPr sz="2400"/>
          </a:p>
        </p:txBody>
      </p:sp>
      <p:sp>
        <p:nvSpPr>
          <p:cNvPr id="141" name="Google Shape;141;p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JFRAME(</a:t>
            </a:r>
            <a:r>
              <a:rPr lang="pt-BR" sz="1400"/>
              <a:t>CONT</a:t>
            </a:r>
            <a:r>
              <a:rPr lang="pt-BR"/>
              <a: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0"/>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lnSpcReduction="10000"/>
          </a:bodyPr>
          <a:lstStyle/>
          <a:p>
            <a:pPr indent="-228600" lvl="0" marL="274320" rtl="0" algn="just">
              <a:spcBef>
                <a:spcPts val="0"/>
              </a:spcBef>
              <a:spcAft>
                <a:spcPts val="0"/>
              </a:spcAft>
              <a:buSzPts val="2200"/>
              <a:buChar char="◼"/>
            </a:pPr>
            <a:r>
              <a:rPr lang="pt-BR" sz="2200"/>
              <a:t>A classe </a:t>
            </a:r>
            <a:r>
              <a:rPr b="1" lang="pt-BR" sz="2200"/>
              <a:t>JList</a:t>
            </a:r>
            <a:r>
              <a:rPr lang="pt-BR" sz="2200"/>
              <a:t> permite a criação do componente conhecido como caixa de listagem ou </a:t>
            </a:r>
            <a:r>
              <a:rPr b="1" lang="pt-BR" sz="2200"/>
              <a:t>ListBox</a:t>
            </a:r>
            <a:r>
              <a:rPr lang="pt-BR" sz="2200"/>
              <a:t> (nome popular entre programadores delphi e VB). Uma caixa de listagem é um controle visual que exibe uma série de itens dos quais o usuário pode selecionar um ou mais itens.</a:t>
            </a:r>
            <a:endParaRPr/>
          </a:p>
          <a:p>
            <a:pPr indent="-228600" lvl="0" marL="274320" rtl="0" algn="just">
              <a:spcBef>
                <a:spcPts val="440"/>
              </a:spcBef>
              <a:spcAft>
                <a:spcPts val="0"/>
              </a:spcAft>
              <a:buSzPts val="2200"/>
              <a:buChar char="◼"/>
            </a:pPr>
            <a:r>
              <a:rPr lang="pt-BR" sz="2200"/>
              <a:t>A maneira mais usual de criar um caixa de listagem em Java é usar um vetor de </a:t>
            </a:r>
            <a:r>
              <a:rPr b="1" lang="pt-BR" sz="2200"/>
              <a:t>Strings</a:t>
            </a:r>
            <a:r>
              <a:rPr lang="pt-BR" sz="2200"/>
              <a:t> para definirmos os itens que serão exibidos na lista. O aplicativo seguinte apresenta uma janela que contém uma caixa de listagem e um botão. O usuário pode selecionar uma entre oito cidades. Ao clicar no botão exibir, o valor selecionado será exibido em um </a:t>
            </a:r>
            <a:r>
              <a:rPr b="1" lang="pt-BR" sz="2200"/>
              <a:t>JLabel</a:t>
            </a:r>
            <a:r>
              <a:rPr lang="pt-BR" sz="2200"/>
              <a:t>.</a:t>
            </a:r>
            <a:endParaRPr/>
          </a:p>
          <a:p>
            <a:pPr indent="-101600" lvl="0" marL="274320" rtl="0" algn="l">
              <a:spcBef>
                <a:spcPts val="400"/>
              </a:spcBef>
              <a:spcAft>
                <a:spcPts val="0"/>
              </a:spcAft>
              <a:buSzPts val="2000"/>
              <a:buNone/>
            </a:pPr>
            <a:r>
              <a:t/>
            </a:r>
            <a:endParaRPr/>
          </a:p>
        </p:txBody>
      </p:sp>
      <p:sp>
        <p:nvSpPr>
          <p:cNvPr id="613" name="Google Shape;613;p8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JLIST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1"/>
          <p:cNvSpPr txBox="1"/>
          <p:nvPr>
            <p:ph idx="1" type="subTitle"/>
          </p:nvPr>
        </p:nvSpPr>
        <p:spPr>
          <a:xfrm>
            <a:off x="7010400" y="2052960"/>
            <a:ext cx="1981200" cy="1828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3200"/>
              <a:buNone/>
            </a:pPr>
            <a:r>
              <a:rPr lang="pt-BR" sz="3200"/>
              <a:t>classe Jlist</a:t>
            </a:r>
            <a:endParaRPr sz="3200"/>
          </a:p>
          <a:p>
            <a:pPr indent="0" lvl="0" marL="0" rtl="0" algn="ctr">
              <a:spcBef>
                <a:spcPts val="640"/>
              </a:spcBef>
              <a:spcAft>
                <a:spcPts val="0"/>
              </a:spcAft>
              <a:buSzPts val="3200"/>
              <a:buNone/>
            </a:pPr>
            <a:r>
              <a:rPr lang="pt-BR" sz="3200"/>
              <a:t>(</a:t>
            </a:r>
            <a:r>
              <a:rPr lang="pt-BR" sz="2000"/>
              <a:t>cont.</a:t>
            </a:r>
            <a:r>
              <a:rPr lang="pt-BR" sz="3200"/>
              <a:t>)</a:t>
            </a:r>
            <a:endParaRPr/>
          </a:p>
        </p:txBody>
      </p:sp>
      <p:pic>
        <p:nvPicPr>
          <p:cNvPr id="619" name="Google Shape;619;p81"/>
          <p:cNvPicPr preferRelativeResize="0"/>
          <p:nvPr/>
        </p:nvPicPr>
        <p:blipFill rotWithShape="1">
          <a:blip r:embed="rId3">
            <a:alphaModFix/>
          </a:blip>
          <a:srcRect b="0" l="0" r="0" t="0"/>
          <a:stretch/>
        </p:blipFill>
        <p:spPr>
          <a:xfrm>
            <a:off x="539552" y="260648"/>
            <a:ext cx="5904656" cy="633670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2"/>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Experimente selecionar um dos itens da lista e clicar no botão Exibir. Observe que o texto do item selecionado é exibido em uma caixa de mensagem. </a:t>
            </a:r>
            <a:endParaRPr/>
          </a:p>
          <a:p>
            <a:pPr indent="-228600" lvl="0" marL="274320" rtl="0" algn="l">
              <a:spcBef>
                <a:spcPts val="400"/>
              </a:spcBef>
              <a:spcAft>
                <a:spcPts val="0"/>
              </a:spcAft>
              <a:buSzPts val="2000"/>
              <a:buChar char="◼"/>
            </a:pPr>
            <a:r>
              <a:rPr lang="pt-BR"/>
              <a:t>Analisandor o código e ver como isso foi possível.</a:t>
            </a:r>
            <a:endParaRPr/>
          </a:p>
          <a:p>
            <a:pPr indent="-228600" lvl="0" marL="274320" rtl="0" algn="just">
              <a:spcBef>
                <a:spcPts val="400"/>
              </a:spcBef>
              <a:spcAft>
                <a:spcPts val="0"/>
              </a:spcAft>
              <a:buSzPts val="2000"/>
              <a:buChar char="◼"/>
            </a:pPr>
            <a:r>
              <a:rPr lang="pt-BR"/>
              <a:t>O primeiro passo é declarar uma instância da classe JList chamada lista:</a:t>
            </a:r>
            <a:endParaRPr/>
          </a:p>
          <a:p>
            <a:pPr indent="0" lvl="1" marL="320040" rtl="0" algn="just">
              <a:spcBef>
                <a:spcPts val="400"/>
              </a:spcBef>
              <a:spcAft>
                <a:spcPts val="0"/>
              </a:spcAft>
              <a:buSzPts val="2000"/>
              <a:buNone/>
            </a:pPr>
            <a:r>
              <a:rPr b="1" lang="pt-BR" sz="2000"/>
              <a:t>JList lista;</a:t>
            </a:r>
            <a:endParaRPr/>
          </a:p>
          <a:p>
            <a:pPr indent="0" lvl="1" marL="320040" rtl="0" algn="just">
              <a:spcBef>
                <a:spcPts val="400"/>
              </a:spcBef>
              <a:spcAft>
                <a:spcPts val="0"/>
              </a:spcAft>
              <a:buSzPts val="2000"/>
              <a:buNone/>
            </a:pPr>
            <a:r>
              <a:rPr lang="pt-BR" sz="2000"/>
              <a:t>Em seguida declaramos e inicializamos um vetor de objetos </a:t>
            </a:r>
            <a:r>
              <a:rPr b="1" lang="pt-BR" sz="2000"/>
              <a:t>String</a:t>
            </a:r>
            <a:r>
              <a:rPr lang="pt-BR" sz="2000"/>
              <a:t> que contém os itens que estarão disponíveis na </a:t>
            </a:r>
            <a:r>
              <a:rPr b="1" lang="pt-BR" sz="2000"/>
              <a:t>list:</a:t>
            </a:r>
            <a:endParaRPr/>
          </a:p>
          <a:p>
            <a:pPr indent="0" lvl="1" marL="320040" rtl="0" algn="just">
              <a:spcBef>
                <a:spcPts val="400"/>
              </a:spcBef>
              <a:spcAft>
                <a:spcPts val="0"/>
              </a:spcAft>
              <a:buSzPts val="2000"/>
              <a:buNone/>
            </a:pPr>
            <a:r>
              <a:rPr b="1" lang="pt-BR" sz="2000"/>
              <a:t>String cidades[] = {"Rio de Janeiro","São Paulo","Minas Gerais","Esprito Santo", "Bahia","Pernambuco","Rio Grande do Sul","Acre"};</a:t>
            </a:r>
            <a:endParaRPr/>
          </a:p>
          <a:p>
            <a:pPr indent="0" lvl="1" marL="320040" rtl="0" algn="just">
              <a:spcBef>
                <a:spcPts val="400"/>
              </a:spcBef>
              <a:spcAft>
                <a:spcPts val="0"/>
              </a:spcAft>
              <a:buSzPts val="2000"/>
              <a:buNone/>
            </a:pPr>
            <a:r>
              <a:t/>
            </a:r>
            <a:endParaRPr sz="2000"/>
          </a:p>
        </p:txBody>
      </p:sp>
      <p:sp>
        <p:nvSpPr>
          <p:cNvPr id="625" name="Google Shape;625;p8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JLIST(</a:t>
            </a:r>
            <a:r>
              <a:rPr lang="pt-BR" sz="2000"/>
              <a:t>CONT.</a:t>
            </a:r>
            <a:r>
              <a:rPr lang="pt-BR"/>
              <a: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3"/>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Os itens do vetor cidades são atribuídos à caixa de listagem por meio da seguinte instrução:</a:t>
            </a:r>
            <a:endParaRPr/>
          </a:p>
          <a:p>
            <a:pPr indent="-228600" lvl="0" marL="274320" rtl="0" algn="just">
              <a:spcBef>
                <a:spcPts val="400"/>
              </a:spcBef>
              <a:spcAft>
                <a:spcPts val="0"/>
              </a:spcAft>
              <a:buSzPts val="2000"/>
              <a:buChar char="◼"/>
            </a:pPr>
            <a:r>
              <a:rPr b="1" lang="pt-BR"/>
              <a:t>lista = new JList(cidades);</a:t>
            </a:r>
            <a:endParaRPr/>
          </a:p>
          <a:p>
            <a:pPr indent="0" lvl="1" marL="320040" rtl="0" algn="just">
              <a:spcBef>
                <a:spcPts val="360"/>
              </a:spcBef>
              <a:spcAft>
                <a:spcPts val="0"/>
              </a:spcAft>
              <a:buSzPts val="1800"/>
              <a:buNone/>
            </a:pPr>
            <a:r>
              <a:rPr lang="pt-BR"/>
              <a:t>É importante observar que o vinculo entre a caixa de listagem e o vetor cidades não termina após essa instrução. Mais tarde, se alguma alteração for feita nos elementos do vetor, você poderá atualizar a lista com uma chamada ao método  repaint da classe JComponent.</a:t>
            </a:r>
            <a:endParaRPr/>
          </a:p>
          <a:p>
            <a:pPr indent="0" lvl="1" marL="320040" rtl="0" algn="just">
              <a:spcBef>
                <a:spcPts val="360"/>
              </a:spcBef>
              <a:spcAft>
                <a:spcPts val="0"/>
              </a:spcAft>
              <a:buSzPts val="1800"/>
              <a:buNone/>
            </a:pPr>
            <a:r>
              <a:rPr b="1" lang="pt-BR"/>
              <a:t>lista.rapaint();</a:t>
            </a:r>
            <a:endParaRPr/>
          </a:p>
          <a:p>
            <a:pPr indent="0" lvl="1" marL="320040" rtl="0" algn="just">
              <a:spcBef>
                <a:spcPts val="360"/>
              </a:spcBef>
              <a:spcAft>
                <a:spcPts val="0"/>
              </a:spcAft>
              <a:buSzPts val="1800"/>
              <a:buNone/>
            </a:pPr>
            <a:r>
              <a:rPr lang="pt-BR"/>
              <a:t>Após a atribuição dos itens do vetor cidades à lista, temos que definir a</a:t>
            </a:r>
            <a:endParaRPr/>
          </a:p>
          <a:p>
            <a:pPr indent="0" lvl="1" marL="320040" rtl="0" algn="just">
              <a:spcBef>
                <a:spcPts val="360"/>
              </a:spcBef>
              <a:spcAft>
                <a:spcPts val="0"/>
              </a:spcAft>
              <a:buSzPts val="1800"/>
              <a:buNone/>
            </a:pPr>
            <a:r>
              <a:rPr lang="pt-BR"/>
              <a:t>quantidade de elementos que serão visíveis sem a necessidade de acionar as barras de rolagem isso é feito na linha:</a:t>
            </a:r>
            <a:endParaRPr/>
          </a:p>
          <a:p>
            <a:pPr indent="0" lvl="1" marL="320040" rtl="0" algn="just">
              <a:spcBef>
                <a:spcPts val="360"/>
              </a:spcBef>
              <a:spcAft>
                <a:spcPts val="0"/>
              </a:spcAft>
              <a:buSzPts val="1800"/>
              <a:buNone/>
            </a:pPr>
            <a:r>
              <a:rPr b="1" lang="pt-BR"/>
              <a:t>lista.setVisibleRowCount(5);</a:t>
            </a:r>
            <a:endParaRPr/>
          </a:p>
          <a:p>
            <a:pPr indent="0" lvl="0" marL="45720" rtl="0" algn="just">
              <a:spcBef>
                <a:spcPts val="400"/>
              </a:spcBef>
              <a:spcAft>
                <a:spcPts val="0"/>
              </a:spcAft>
              <a:buSzPts val="2000"/>
              <a:buNone/>
            </a:pPr>
            <a:r>
              <a:t/>
            </a:r>
            <a:endParaRPr/>
          </a:p>
        </p:txBody>
      </p:sp>
      <p:sp>
        <p:nvSpPr>
          <p:cNvPr id="631" name="Google Shape;631;p8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JLIST (</a:t>
            </a:r>
            <a:r>
              <a:rPr lang="pt-BR" sz="2000"/>
              <a:t>CONT.</a:t>
            </a:r>
            <a:r>
              <a:rPr lang="pt-BR"/>
              <a: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4"/>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Como queremos que o usuário seja capaz de selecionar apenas um item por vez efetuaremos uma chamada ao método setSelectionMode e usaremos uma das constantes da classe ListSelectionModel para definir a lista como sendo de seleção única:</a:t>
            </a:r>
            <a:endParaRPr/>
          </a:p>
          <a:p>
            <a:pPr indent="0" lvl="0" marL="45720" rtl="0" algn="just">
              <a:spcBef>
                <a:spcPts val="400"/>
              </a:spcBef>
              <a:spcAft>
                <a:spcPts val="0"/>
              </a:spcAft>
              <a:buSzPts val="2000"/>
              <a:buNone/>
            </a:pPr>
            <a:r>
              <a:rPr lang="pt-BR"/>
              <a:t>	</a:t>
            </a:r>
            <a:r>
              <a:rPr b="1" lang="pt-BR"/>
              <a:t>lista.setSelectionMode(ListSelectionModel.SINGLE_SELECTION);</a:t>
            </a:r>
            <a:endParaRPr/>
          </a:p>
          <a:p>
            <a:pPr indent="-228600" lvl="0" marL="274320" rtl="0" algn="just">
              <a:spcBef>
                <a:spcPts val="400"/>
              </a:spcBef>
              <a:spcAft>
                <a:spcPts val="0"/>
              </a:spcAft>
              <a:buSzPts val="2000"/>
              <a:buChar char="◼"/>
            </a:pPr>
            <a:r>
              <a:rPr lang="pt-BR"/>
              <a:t>Uma lista não fornece barras de rolagem por padrão. Dessa forma, uma instância da classe JScrollPane é usada para essa finalidade:</a:t>
            </a:r>
            <a:endParaRPr/>
          </a:p>
          <a:p>
            <a:pPr indent="0" lvl="0" marL="45720" rtl="0" algn="just">
              <a:spcBef>
                <a:spcPts val="400"/>
              </a:spcBef>
              <a:spcAft>
                <a:spcPts val="0"/>
              </a:spcAft>
              <a:buSzPts val="2000"/>
              <a:buNone/>
            </a:pPr>
            <a:r>
              <a:rPr lang="pt-BR"/>
              <a:t>	</a:t>
            </a:r>
            <a:r>
              <a:rPr b="1" lang="pt-BR"/>
              <a:t>JScrollPane painelRolagem = new JScrollPane(lista);</a:t>
            </a:r>
            <a:endParaRPr/>
          </a:p>
          <a:p>
            <a:pPr indent="-101600" lvl="0" marL="274320" rtl="0" algn="just">
              <a:spcBef>
                <a:spcPts val="400"/>
              </a:spcBef>
              <a:spcAft>
                <a:spcPts val="0"/>
              </a:spcAft>
              <a:buSzPts val="2000"/>
              <a:buNone/>
            </a:pPr>
            <a:r>
              <a:t/>
            </a:r>
            <a:endParaRPr/>
          </a:p>
        </p:txBody>
      </p:sp>
      <p:sp>
        <p:nvSpPr>
          <p:cNvPr id="637" name="Google Shape;637;p8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JLIST (</a:t>
            </a:r>
            <a:r>
              <a:rPr lang="pt-BR" sz="2000"/>
              <a:t>CONT.</a:t>
            </a:r>
            <a:r>
              <a:rPr lang="pt-BR"/>
              <a: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5"/>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l">
              <a:spcBef>
                <a:spcPts val="0"/>
              </a:spcBef>
              <a:spcAft>
                <a:spcPts val="0"/>
              </a:spcAft>
              <a:buSzPts val="2000"/>
              <a:buChar char="◼"/>
            </a:pPr>
            <a:r>
              <a:rPr lang="pt-BR"/>
              <a:t>Quando clicamos no botão exibir, o método actionPerformed da classe publica. Chamado:</a:t>
            </a:r>
            <a:endParaRPr/>
          </a:p>
          <a:p>
            <a:pPr indent="0" lvl="1" marL="320040" rtl="0" algn="l">
              <a:spcBef>
                <a:spcPts val="360"/>
              </a:spcBef>
              <a:spcAft>
                <a:spcPts val="0"/>
              </a:spcAft>
              <a:buSzPts val="1800"/>
              <a:buNone/>
            </a:pPr>
            <a:r>
              <a:rPr b="1" lang="pt-BR"/>
              <a:t>exibir.addActionListener(</a:t>
            </a:r>
            <a:endParaRPr b="1"/>
          </a:p>
          <a:p>
            <a:pPr indent="0" lvl="1" marL="320040" rtl="0" algn="l">
              <a:spcBef>
                <a:spcPts val="360"/>
              </a:spcBef>
              <a:spcAft>
                <a:spcPts val="0"/>
              </a:spcAft>
              <a:buSzPts val="1800"/>
              <a:buNone/>
            </a:pPr>
            <a:r>
              <a:rPr b="1" lang="pt-BR"/>
              <a:t>new ActionListener(){</a:t>
            </a:r>
            <a:endParaRPr b="1"/>
          </a:p>
          <a:p>
            <a:pPr indent="0" lvl="1" marL="320040" rtl="0" algn="l">
              <a:spcBef>
                <a:spcPts val="360"/>
              </a:spcBef>
              <a:spcAft>
                <a:spcPts val="0"/>
              </a:spcAft>
              <a:buSzPts val="1800"/>
              <a:buNone/>
            </a:pPr>
            <a:r>
              <a:rPr b="1" lang="pt-BR"/>
              <a:t>public void actionPerformed(ActionEvent e){</a:t>
            </a:r>
            <a:endParaRPr b="1"/>
          </a:p>
          <a:p>
            <a:pPr indent="0" lvl="1" marL="320040" rtl="0" algn="l">
              <a:spcBef>
                <a:spcPts val="360"/>
              </a:spcBef>
              <a:spcAft>
                <a:spcPts val="0"/>
              </a:spcAft>
              <a:buSzPts val="1800"/>
              <a:buNone/>
            </a:pPr>
            <a:r>
              <a:rPr b="1" lang="pt-BR"/>
              <a:t>rotulo.setText(“o estado é: “+lista.getSelectedValue().toString());</a:t>
            </a:r>
            <a:endParaRPr/>
          </a:p>
          <a:p>
            <a:pPr indent="0" lvl="1" marL="320040" rtl="0" algn="l">
              <a:spcBef>
                <a:spcPts val="360"/>
              </a:spcBef>
              <a:spcAft>
                <a:spcPts val="0"/>
              </a:spcAft>
              <a:buSzPts val="1800"/>
              <a:buNone/>
            </a:pPr>
            <a:r>
              <a:rPr b="1" lang="pt-BR"/>
              <a:t>} } );</a:t>
            </a:r>
            <a:endParaRPr/>
          </a:p>
          <a:p>
            <a:pPr indent="-228600" lvl="0" marL="274320" rtl="0" algn="just">
              <a:spcBef>
                <a:spcPts val="400"/>
              </a:spcBef>
              <a:spcAft>
                <a:spcPts val="0"/>
              </a:spcAft>
              <a:buSzPts val="2000"/>
              <a:buChar char="◼"/>
            </a:pPr>
            <a:r>
              <a:rPr lang="pt-BR"/>
              <a:t>Nós efetuamos uma chamada ao método </a:t>
            </a:r>
            <a:r>
              <a:rPr b="1" lang="pt-BR"/>
              <a:t>getSelectedValue().toString());</a:t>
            </a:r>
            <a:r>
              <a:rPr lang="pt-BR"/>
              <a:t> da classe </a:t>
            </a:r>
            <a:r>
              <a:rPr b="1" lang="pt-BR"/>
              <a:t>JList</a:t>
            </a:r>
            <a:r>
              <a:rPr lang="pt-BR"/>
              <a:t> para obter o valor inteiro correspondente ao item selecionados. Esse valor inicia em 0 e vai até a quantidade de itens menos 1. Obtido o valor, só precisamos fornece-lo como índice para o valor o vetor cidades exibir o resultado final na caixa de listagem.</a:t>
            </a:r>
            <a:endParaRPr/>
          </a:p>
          <a:p>
            <a:pPr indent="-101600" lvl="0" marL="274320" rtl="0" algn="l">
              <a:spcBef>
                <a:spcPts val="400"/>
              </a:spcBef>
              <a:spcAft>
                <a:spcPts val="0"/>
              </a:spcAft>
              <a:buSzPts val="2000"/>
              <a:buNone/>
            </a:pPr>
            <a:r>
              <a:t/>
            </a:r>
            <a:endParaRPr/>
          </a:p>
        </p:txBody>
      </p:sp>
      <p:sp>
        <p:nvSpPr>
          <p:cNvPr id="643" name="Google Shape;643;p8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JLIST(</a:t>
            </a:r>
            <a:r>
              <a:rPr lang="pt-BR" sz="2000"/>
              <a:t>CONT.</a:t>
            </a:r>
            <a:r>
              <a:rPr lang="pt-BR"/>
              <a: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6"/>
          <p:cNvSpPr txBox="1"/>
          <p:nvPr>
            <p:ph idx="1" type="body"/>
          </p:nvPr>
        </p:nvSpPr>
        <p:spPr>
          <a:xfrm>
            <a:off x="380999" y="1719071"/>
            <a:ext cx="8407893" cy="2213985"/>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 Selecionando múltiplos itens em uma caixa de listagem</a:t>
            </a:r>
            <a:endParaRPr/>
          </a:p>
          <a:p>
            <a:pPr indent="-182880" lvl="1" marL="548640" rtl="0" algn="just">
              <a:spcBef>
                <a:spcPts val="360"/>
              </a:spcBef>
              <a:spcAft>
                <a:spcPts val="0"/>
              </a:spcAft>
              <a:buSzPts val="1800"/>
              <a:buChar char="▪"/>
            </a:pPr>
            <a:r>
              <a:rPr lang="pt-BR"/>
              <a:t>No tópico anterior escrevemos um aplicativo que permita selecionar um item em uma caixa de listagem e exibir seu valor e, um </a:t>
            </a:r>
            <a:r>
              <a:rPr b="1" lang="pt-BR"/>
              <a:t>JLabel.</a:t>
            </a:r>
            <a:r>
              <a:rPr lang="pt-BR"/>
              <a:t> No exemplo apenas um dos itens podia ser selecionado. É possível, porém, selecionar mais de um item em uma caixa de listagem. Tudo que temos a fazer é alterar o valor da constante fornecida para o método </a:t>
            </a:r>
            <a:r>
              <a:rPr b="1" lang="pt-BR"/>
              <a:t>setSelectionMode.</a:t>
            </a:r>
            <a:r>
              <a:rPr lang="pt-BR"/>
              <a:t> Veja os valores possíveis:</a:t>
            </a:r>
            <a:endParaRPr/>
          </a:p>
          <a:p>
            <a:pPr indent="-101600" lvl="0" marL="274320" rtl="0" algn="l">
              <a:spcBef>
                <a:spcPts val="400"/>
              </a:spcBef>
              <a:spcAft>
                <a:spcPts val="0"/>
              </a:spcAft>
              <a:buSzPts val="2000"/>
              <a:buNone/>
            </a:pPr>
            <a:r>
              <a:t/>
            </a:r>
            <a:endParaRPr/>
          </a:p>
        </p:txBody>
      </p:sp>
      <p:sp>
        <p:nvSpPr>
          <p:cNvPr id="649" name="Google Shape;649;p8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JLIST(</a:t>
            </a:r>
            <a:r>
              <a:rPr lang="pt-BR" sz="2000"/>
              <a:t>CONT.</a:t>
            </a:r>
            <a:r>
              <a:rPr lang="pt-BR"/>
              <a:t>)</a:t>
            </a:r>
            <a:endParaRPr/>
          </a:p>
        </p:txBody>
      </p:sp>
      <p:pic>
        <p:nvPicPr>
          <p:cNvPr id="650" name="Google Shape;650;p86"/>
          <p:cNvPicPr preferRelativeResize="0"/>
          <p:nvPr/>
        </p:nvPicPr>
        <p:blipFill rotWithShape="1">
          <a:blip r:embed="rId3">
            <a:alphaModFix/>
          </a:blip>
          <a:srcRect b="0" l="0" r="0" t="0"/>
          <a:stretch/>
        </p:blipFill>
        <p:spPr>
          <a:xfrm>
            <a:off x="1044669" y="4149080"/>
            <a:ext cx="7271747" cy="165963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7"/>
          <p:cNvSpPr txBox="1"/>
          <p:nvPr>
            <p:ph idx="1" type="body"/>
          </p:nvPr>
        </p:nvSpPr>
        <p:spPr>
          <a:xfrm>
            <a:off x="380999" y="1719071"/>
            <a:ext cx="8407893" cy="1709929"/>
          </a:xfrm>
          <a:prstGeom prst="rect">
            <a:avLst/>
          </a:prstGeom>
          <a:noFill/>
          <a:ln>
            <a:noFill/>
          </a:ln>
        </p:spPr>
        <p:txBody>
          <a:bodyPr anchorCtr="0" anchor="t" bIns="45700" lIns="91425" spcFirstLastPara="1" rIns="91425" wrap="square" tIns="45700">
            <a:normAutofit fontScale="92500" lnSpcReduction="20000"/>
          </a:bodyPr>
          <a:lstStyle/>
          <a:p>
            <a:pPr indent="-228600" lvl="0" marL="274320" rtl="0" algn="just">
              <a:spcBef>
                <a:spcPts val="0"/>
              </a:spcBef>
              <a:spcAft>
                <a:spcPts val="0"/>
              </a:spcAft>
              <a:buSzPct val="100000"/>
              <a:buChar char="◼"/>
            </a:pPr>
            <a:r>
              <a:rPr lang="pt-BR" sz="2800"/>
              <a:t>O exemplo seguinte é uma pequena modificação do exemplo anterior que mostra como vários itens podem ser selecionados e como você pode atribuí-los a um vetor de objetos de modo a manipulá-los mais tarde:</a:t>
            </a:r>
            <a:endParaRPr/>
          </a:p>
          <a:p>
            <a:pPr indent="-111125" lvl="0" marL="274320" rtl="0" algn="l">
              <a:spcBef>
                <a:spcPts val="370"/>
              </a:spcBef>
              <a:spcAft>
                <a:spcPts val="0"/>
              </a:spcAft>
              <a:buSzPct val="100000"/>
              <a:buNone/>
            </a:pPr>
            <a:r>
              <a:t/>
            </a:r>
            <a:endParaRPr/>
          </a:p>
        </p:txBody>
      </p:sp>
      <p:sp>
        <p:nvSpPr>
          <p:cNvPr id="656" name="Google Shape;656;p8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JLIST(</a:t>
            </a:r>
            <a:r>
              <a:rPr lang="pt-BR" sz="2000"/>
              <a:t>CONT.</a:t>
            </a:r>
            <a:r>
              <a:rPr lang="pt-BR"/>
              <a:t>)</a:t>
            </a:r>
            <a:endParaRPr/>
          </a:p>
        </p:txBody>
      </p:sp>
      <p:pic>
        <p:nvPicPr>
          <p:cNvPr id="657" name="Google Shape;657;p87"/>
          <p:cNvPicPr preferRelativeResize="0"/>
          <p:nvPr/>
        </p:nvPicPr>
        <p:blipFill rotWithShape="1">
          <a:blip r:embed="rId3">
            <a:alphaModFix/>
          </a:blip>
          <a:srcRect b="0" l="0" r="0" t="0"/>
          <a:stretch/>
        </p:blipFill>
        <p:spPr>
          <a:xfrm>
            <a:off x="899592" y="3717518"/>
            <a:ext cx="7632848" cy="194373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JLIST(</a:t>
            </a:r>
            <a:r>
              <a:rPr lang="pt-BR" sz="2000"/>
              <a:t>CONT.</a:t>
            </a:r>
            <a:r>
              <a:rPr lang="pt-BR"/>
              <a:t>)</a:t>
            </a:r>
            <a:endParaRPr/>
          </a:p>
        </p:txBody>
      </p:sp>
      <p:pic>
        <p:nvPicPr>
          <p:cNvPr id="663" name="Google Shape;663;p88"/>
          <p:cNvPicPr preferRelativeResize="0"/>
          <p:nvPr/>
        </p:nvPicPr>
        <p:blipFill rotWithShape="1">
          <a:blip r:embed="rId3">
            <a:alphaModFix/>
          </a:blip>
          <a:srcRect b="0" l="0" r="0" t="0"/>
          <a:stretch/>
        </p:blipFill>
        <p:spPr>
          <a:xfrm>
            <a:off x="1475657" y="1704186"/>
            <a:ext cx="6153868" cy="493895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9"/>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85000" lnSpcReduction="10000"/>
          </a:bodyPr>
          <a:lstStyle/>
          <a:p>
            <a:pPr indent="-228600" lvl="0" marL="274320" rtl="0" algn="just">
              <a:spcBef>
                <a:spcPts val="0"/>
              </a:spcBef>
              <a:spcAft>
                <a:spcPts val="0"/>
              </a:spcAft>
              <a:buSzPct val="100000"/>
              <a:buChar char="◼"/>
            </a:pPr>
            <a:r>
              <a:rPr lang="pt-BR"/>
              <a:t>Este exemplo apresenta poucas modificações. A primeira delas é a modificação do valor fornecido para o método setSelectionMode:</a:t>
            </a:r>
            <a:endParaRPr/>
          </a:p>
          <a:p>
            <a:pPr indent="-182880" lvl="1" marL="548640" rtl="0" algn="just">
              <a:spcBef>
                <a:spcPts val="306"/>
              </a:spcBef>
              <a:spcAft>
                <a:spcPts val="0"/>
              </a:spcAft>
              <a:buSzPct val="100000"/>
              <a:buChar char="▪"/>
            </a:pPr>
            <a:r>
              <a:rPr b="1" lang="pt-BR"/>
              <a:t>lista.setSelectionMode(ListSelectionModel.SINGLE_SELECTION); Seleção única</a:t>
            </a:r>
            <a:endParaRPr/>
          </a:p>
          <a:p>
            <a:pPr indent="-182880" lvl="1" marL="548640" rtl="0" algn="just">
              <a:spcBef>
                <a:spcPts val="306"/>
              </a:spcBef>
              <a:spcAft>
                <a:spcPts val="0"/>
              </a:spcAft>
              <a:buSzPct val="100000"/>
              <a:buChar char="▪"/>
            </a:pPr>
            <a:r>
              <a:rPr b="1" lang="pt-BR"/>
              <a:t>lista.setSelectionMode(ListSelectionModel.MULTIPLE_INTERVAL_SELECTION); seleção  multipla</a:t>
            </a:r>
            <a:endParaRPr b="1"/>
          </a:p>
          <a:p>
            <a:pPr indent="-228600" lvl="0" marL="274320" rtl="0" algn="just">
              <a:spcBef>
                <a:spcPts val="340"/>
              </a:spcBef>
              <a:spcAft>
                <a:spcPts val="0"/>
              </a:spcAft>
              <a:buSzPct val="100000"/>
              <a:buChar char="◼"/>
            </a:pPr>
            <a:r>
              <a:rPr lang="pt-BR"/>
              <a:t>Veja que agora a lista permite que vários itens sejam selecionados. A outra modificação aconteceu no evento do botão exibir:</a:t>
            </a:r>
            <a:endParaRPr/>
          </a:p>
          <a:p>
            <a:pPr indent="0" lvl="2" marL="594360" rtl="0" algn="just">
              <a:spcBef>
                <a:spcPts val="272"/>
              </a:spcBef>
              <a:spcAft>
                <a:spcPts val="0"/>
              </a:spcAft>
              <a:buSzPct val="100000"/>
              <a:buNone/>
            </a:pPr>
            <a:r>
              <a:rPr b="1" lang="pt-BR"/>
              <a:t>exibir.addActionListener(</a:t>
            </a:r>
            <a:endParaRPr/>
          </a:p>
          <a:p>
            <a:pPr indent="0" lvl="2" marL="594360" rtl="0" algn="just">
              <a:spcBef>
                <a:spcPts val="272"/>
              </a:spcBef>
              <a:spcAft>
                <a:spcPts val="0"/>
              </a:spcAft>
              <a:buSzPct val="100000"/>
              <a:buNone/>
            </a:pPr>
            <a:r>
              <a:rPr b="1" lang="pt-BR"/>
              <a:t>new ActionListener(){</a:t>
            </a:r>
            <a:endParaRPr b="1"/>
          </a:p>
          <a:p>
            <a:pPr indent="0" lvl="2" marL="594360" rtl="0" algn="just">
              <a:spcBef>
                <a:spcPts val="272"/>
              </a:spcBef>
              <a:spcAft>
                <a:spcPts val="0"/>
              </a:spcAft>
              <a:buSzPct val="100000"/>
              <a:buNone/>
            </a:pPr>
            <a:r>
              <a:rPr b="1" lang="pt-BR"/>
              <a:t>public void actionPerformed(ActionEvent e){</a:t>
            </a:r>
            <a:endParaRPr b="1"/>
          </a:p>
          <a:p>
            <a:pPr indent="0" lvl="2" marL="594360" rtl="0" algn="just">
              <a:spcBef>
                <a:spcPts val="272"/>
              </a:spcBef>
              <a:spcAft>
                <a:spcPts val="0"/>
              </a:spcAft>
              <a:buSzPct val="100000"/>
              <a:buNone/>
            </a:pPr>
            <a:r>
              <a:rPr b="1" lang="pt-BR"/>
              <a:t>Object selecionados[] = lista.getSelectedValues();</a:t>
            </a:r>
            <a:endParaRPr/>
          </a:p>
          <a:p>
            <a:pPr indent="0" lvl="2" marL="594360" rtl="0" algn="just">
              <a:spcBef>
                <a:spcPts val="272"/>
              </a:spcBef>
              <a:spcAft>
                <a:spcPts val="0"/>
              </a:spcAft>
              <a:buSzPct val="100000"/>
              <a:buNone/>
            </a:pPr>
            <a:r>
              <a:rPr b="1" lang="pt-BR"/>
              <a:t>String resultados = "Valores selecionados:\n";</a:t>
            </a:r>
            <a:endParaRPr/>
          </a:p>
          <a:p>
            <a:pPr indent="0" lvl="2" marL="594360" rtl="0" algn="just">
              <a:spcBef>
                <a:spcPts val="272"/>
              </a:spcBef>
              <a:spcAft>
                <a:spcPts val="0"/>
              </a:spcAft>
              <a:buSzPct val="100000"/>
              <a:buNone/>
            </a:pPr>
            <a:r>
              <a:rPr b="1" lang="pt-BR"/>
              <a:t>for(int i=0;i&lt;selecionados.length;i++)</a:t>
            </a:r>
            <a:endParaRPr/>
          </a:p>
          <a:p>
            <a:pPr indent="0" lvl="2" marL="594360" rtl="0" algn="just">
              <a:spcBef>
                <a:spcPts val="272"/>
              </a:spcBef>
              <a:spcAft>
                <a:spcPts val="0"/>
              </a:spcAft>
              <a:buSzPct val="100000"/>
              <a:buNone/>
            </a:pPr>
            <a:r>
              <a:rPr b="1" lang="pt-BR"/>
              <a:t>resultados += selecionados[i].toString()+"\n";</a:t>
            </a:r>
            <a:endParaRPr/>
          </a:p>
          <a:p>
            <a:pPr indent="0" lvl="2" marL="594360" rtl="0" algn="just">
              <a:spcBef>
                <a:spcPts val="272"/>
              </a:spcBef>
              <a:spcAft>
                <a:spcPts val="0"/>
              </a:spcAft>
              <a:buSzPct val="100000"/>
              <a:buNone/>
            </a:pPr>
            <a:r>
              <a:rPr b="1" lang="pt-BR"/>
              <a:t>JOptionPane.showMessageDialog(null,resultados);</a:t>
            </a:r>
            <a:endParaRPr/>
          </a:p>
          <a:p>
            <a:pPr indent="0" lvl="2" marL="594360" rtl="0" algn="just">
              <a:spcBef>
                <a:spcPts val="272"/>
              </a:spcBef>
              <a:spcAft>
                <a:spcPts val="0"/>
              </a:spcAft>
              <a:buSzPct val="100000"/>
              <a:buNone/>
            </a:pPr>
            <a:r>
              <a:rPr b="1" lang="pt-BR"/>
              <a:t>} } );</a:t>
            </a:r>
            <a:endParaRPr/>
          </a:p>
          <a:p>
            <a:pPr indent="-120650" lvl="0" marL="274320" rtl="0" algn="l">
              <a:spcBef>
                <a:spcPts val="340"/>
              </a:spcBef>
              <a:spcAft>
                <a:spcPts val="0"/>
              </a:spcAft>
              <a:buSzPct val="100000"/>
              <a:buNone/>
            </a:pPr>
            <a:r>
              <a:t/>
            </a:r>
            <a:endParaRPr/>
          </a:p>
        </p:txBody>
      </p:sp>
      <p:sp>
        <p:nvSpPr>
          <p:cNvPr id="669" name="Google Shape;669;p8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JLIST(</a:t>
            </a:r>
            <a:r>
              <a:rPr lang="pt-BR" sz="2000"/>
              <a:t>CONT.</a:t>
            </a:r>
            <a:r>
              <a:rPr lang="pt-B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9"/>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A janela principal de um aplicativo de interface gráfica em Java é criada como uma instância da classe JFrame (com exceção de Applets). A classe Jframe herda diretamente de Frame, como mostra a figura seguinte:</a:t>
            </a:r>
            <a:endParaRPr/>
          </a:p>
          <a:p>
            <a:pPr indent="-101600" lvl="0" marL="274320" rtl="0" algn="l">
              <a:spcBef>
                <a:spcPts val="400"/>
              </a:spcBef>
              <a:spcAft>
                <a:spcPts val="0"/>
              </a:spcAft>
              <a:buSzPts val="2000"/>
              <a:buNone/>
            </a:pPr>
            <a:r>
              <a:t/>
            </a:r>
            <a:endParaRPr/>
          </a:p>
        </p:txBody>
      </p:sp>
      <p:sp>
        <p:nvSpPr>
          <p:cNvPr id="147" name="Google Shape;147;p9"/>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JFRAME(</a:t>
            </a:r>
            <a:r>
              <a:rPr lang="pt-BR" sz="1400"/>
              <a:t>CONT</a:t>
            </a:r>
            <a:r>
              <a:rPr lang="pt-BR"/>
              <a:t>)</a:t>
            </a:r>
            <a:endParaRPr/>
          </a:p>
        </p:txBody>
      </p:sp>
      <p:pic>
        <p:nvPicPr>
          <p:cNvPr id="148" name="Google Shape;148;p9"/>
          <p:cNvPicPr preferRelativeResize="0"/>
          <p:nvPr/>
        </p:nvPicPr>
        <p:blipFill rotWithShape="1">
          <a:blip r:embed="rId3">
            <a:alphaModFix/>
          </a:blip>
          <a:srcRect b="0" l="0" r="0" t="0"/>
          <a:stretch/>
        </p:blipFill>
        <p:spPr>
          <a:xfrm>
            <a:off x="1504694" y="3501008"/>
            <a:ext cx="6143625" cy="2724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0"/>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lnSpcReduction="10000"/>
          </a:bodyPr>
          <a:lstStyle/>
          <a:p>
            <a:pPr indent="-228600" lvl="0" marL="274320" rtl="0" algn="just">
              <a:spcBef>
                <a:spcPts val="0"/>
              </a:spcBef>
              <a:spcAft>
                <a:spcPts val="0"/>
              </a:spcAft>
              <a:buSzPts val="2000"/>
              <a:buChar char="◼"/>
            </a:pPr>
            <a:r>
              <a:rPr lang="pt-BR"/>
              <a:t>A classe JList possui um método chamado</a:t>
            </a:r>
            <a:r>
              <a:rPr b="1" lang="pt-BR"/>
              <a:t> </a:t>
            </a:r>
            <a:r>
              <a:rPr b="1" i="1" lang="pt-BR"/>
              <a:t>getSelectedValues</a:t>
            </a:r>
            <a:r>
              <a:rPr b="1" lang="pt-BR"/>
              <a:t> </a:t>
            </a:r>
            <a:r>
              <a:rPr lang="pt-BR"/>
              <a:t>que retorna um vetor de objetos da classe Object. Este valor contém todos os itens selecionados na caixa de listagem. Assim, a linha:</a:t>
            </a:r>
            <a:endParaRPr/>
          </a:p>
          <a:p>
            <a:pPr indent="0" lvl="1" marL="365760" rtl="0" algn="just">
              <a:spcBef>
                <a:spcPts val="360"/>
              </a:spcBef>
              <a:spcAft>
                <a:spcPts val="0"/>
              </a:spcAft>
              <a:buSzPts val="1800"/>
              <a:buNone/>
            </a:pPr>
            <a:r>
              <a:rPr b="1" i="1" lang="pt-BR"/>
              <a:t>Object selecionados[ ] = lista.getSelectedValues();</a:t>
            </a:r>
            <a:endParaRPr/>
          </a:p>
          <a:p>
            <a:pPr indent="-228600" lvl="0" marL="274320" rtl="0" algn="just">
              <a:spcBef>
                <a:spcPts val="400"/>
              </a:spcBef>
              <a:spcAft>
                <a:spcPts val="0"/>
              </a:spcAft>
              <a:buSzPts val="2000"/>
              <a:buChar char="◼"/>
            </a:pPr>
            <a:r>
              <a:rPr lang="pt-BR"/>
              <a:t>Quando foi adicionado \n no final da frase Valores selecionados, que como visto \n pula uma linha na próxima palavra que será exibida e não ao lado. Criar um vetor chamado selecionados e atribui a ele os itens retornados pelo método </a:t>
            </a:r>
            <a:r>
              <a:rPr b="1" i="1" lang="pt-BR"/>
              <a:t>getSelectedValues</a:t>
            </a:r>
            <a:r>
              <a:rPr lang="pt-BR"/>
              <a:t>. Mantenha em mente que temos um vetor objetos da classe Object. Esquecer-se deste detalhe pode ser desastroso. O laço for interage com cada um dos elementos do vetor selecionados, efetuando chamadas ao método String de cada um e  concatenando o resultado obtido com o valor da variável resultados.</a:t>
            </a:r>
            <a:endParaRPr/>
          </a:p>
          <a:p>
            <a:pPr indent="-101600" lvl="0" marL="274320" rtl="0" algn="l">
              <a:spcBef>
                <a:spcPts val="400"/>
              </a:spcBef>
              <a:spcAft>
                <a:spcPts val="0"/>
              </a:spcAft>
              <a:buSzPts val="2000"/>
              <a:buNone/>
            </a:pPr>
            <a:r>
              <a:t/>
            </a:r>
            <a:endParaRPr/>
          </a:p>
        </p:txBody>
      </p:sp>
      <p:sp>
        <p:nvSpPr>
          <p:cNvPr id="675" name="Google Shape;675;p90"/>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JLIST(</a:t>
            </a:r>
            <a:r>
              <a:rPr lang="pt-BR" sz="2000"/>
              <a:t>CONT.</a:t>
            </a:r>
            <a:r>
              <a:rPr lang="pt-BR"/>
              <a: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1"/>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fontScale="92500"/>
          </a:bodyPr>
          <a:lstStyle/>
          <a:p>
            <a:pPr indent="-228600" lvl="0" marL="274320" rtl="0" algn="just">
              <a:spcBef>
                <a:spcPts val="0"/>
              </a:spcBef>
              <a:spcAft>
                <a:spcPts val="0"/>
              </a:spcAft>
              <a:buSzPct val="100000"/>
              <a:buChar char="◼"/>
            </a:pPr>
            <a:r>
              <a:rPr lang="pt-BR" sz="2600"/>
              <a:t>Cada vez que selecionados jogar um item dentro de resultado, cada item cada item vai com a opção de pular uma linha por isso os itens são exibidos um em baixo do outro.</a:t>
            </a:r>
            <a:endParaRPr/>
          </a:p>
          <a:p>
            <a:pPr indent="-228600" lvl="0" marL="274320" rtl="0" algn="just">
              <a:spcBef>
                <a:spcPts val="481"/>
              </a:spcBef>
              <a:spcAft>
                <a:spcPts val="0"/>
              </a:spcAft>
              <a:buSzPct val="100000"/>
              <a:buChar char="◼"/>
            </a:pPr>
            <a:r>
              <a:rPr lang="pt-BR" sz="2600"/>
              <a:t>A caixa de mensagem </a:t>
            </a:r>
            <a:r>
              <a:rPr i="1" lang="pt-BR" sz="2600"/>
              <a:t>JOptionPane</a:t>
            </a:r>
            <a:r>
              <a:rPr lang="pt-BR" sz="2600"/>
              <a:t> será estuda mais profundamente nos próximos capítulos da apostila. A opção </a:t>
            </a:r>
            <a:r>
              <a:rPr b="1" i="1" lang="pt-BR" sz="2600"/>
              <a:t>showMessageDialog</a:t>
            </a:r>
            <a:r>
              <a:rPr lang="pt-BR" sz="2600"/>
              <a:t>, que dizer uma mensagem de dialogo será exibida ao usuário.</a:t>
            </a:r>
            <a:endParaRPr/>
          </a:p>
          <a:p>
            <a:pPr indent="-228600" lvl="0" marL="274320" rtl="0" algn="l">
              <a:spcBef>
                <a:spcPts val="370"/>
              </a:spcBef>
              <a:spcAft>
                <a:spcPts val="0"/>
              </a:spcAft>
              <a:buSzPct val="100000"/>
              <a:buChar char="◼"/>
            </a:pPr>
            <a:r>
              <a:rPr lang="pt-BR"/>
              <a:t>Uma lista não fornece barras de rolagem por padrão. Dessa forma, uma</a:t>
            </a:r>
            <a:endParaRPr/>
          </a:p>
          <a:p>
            <a:pPr indent="-228600" lvl="0" marL="274320" rtl="0" algn="l">
              <a:spcBef>
                <a:spcPts val="370"/>
              </a:spcBef>
              <a:spcAft>
                <a:spcPts val="0"/>
              </a:spcAft>
              <a:buSzPct val="100000"/>
              <a:buChar char="◼"/>
            </a:pPr>
            <a:r>
              <a:rPr lang="pt-BR"/>
              <a:t>Instância da classe </a:t>
            </a:r>
            <a:r>
              <a:rPr b="1" lang="pt-BR"/>
              <a:t>JScrollPane</a:t>
            </a:r>
            <a:r>
              <a:rPr lang="pt-BR"/>
              <a:t> é usada para essa finalidade</a:t>
            </a:r>
            <a:r>
              <a:rPr b="1" lang="pt-BR"/>
              <a:t>: JScrollPane painelRolagem = new JScrollPane(lista);</a:t>
            </a:r>
            <a:endParaRPr/>
          </a:p>
        </p:txBody>
      </p:sp>
      <p:sp>
        <p:nvSpPr>
          <p:cNvPr id="681" name="Google Shape;681;p91"/>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JLIST(</a:t>
            </a:r>
            <a:r>
              <a:rPr lang="pt-BR" sz="2000"/>
              <a:t>CONT.</a:t>
            </a:r>
            <a:r>
              <a:rPr lang="pt-BR"/>
              <a: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2"/>
          <p:cNvSpPr txBox="1"/>
          <p:nvPr>
            <p:ph idx="1" type="body"/>
          </p:nvPr>
        </p:nvSpPr>
        <p:spPr>
          <a:xfrm>
            <a:off x="380999" y="1719071"/>
            <a:ext cx="8407893" cy="2750014"/>
          </a:xfrm>
          <a:prstGeom prst="rect">
            <a:avLst/>
          </a:prstGeom>
          <a:noFill/>
          <a:ln>
            <a:noFill/>
          </a:ln>
        </p:spPr>
        <p:txBody>
          <a:bodyPr anchorCtr="0" anchor="t" bIns="45700" lIns="91425" spcFirstLastPara="1" rIns="91425" wrap="square" tIns="45700">
            <a:normAutofit lnSpcReduction="10000"/>
          </a:bodyPr>
          <a:lstStyle/>
          <a:p>
            <a:pPr indent="-228600" lvl="0" marL="274320" rtl="0" algn="just">
              <a:spcBef>
                <a:spcPts val="0"/>
              </a:spcBef>
              <a:spcAft>
                <a:spcPts val="0"/>
              </a:spcAft>
              <a:buSzPts val="2000"/>
              <a:buChar char="◼"/>
            </a:pPr>
            <a:r>
              <a:rPr lang="pt-BR"/>
              <a:t>É possível trocar a cor da letra do componente JList abaixo do comando onde você define em qual linha e coluna vai ficar o componente você pode digitaressa linha: 	</a:t>
            </a:r>
            <a:r>
              <a:rPr b="1" i="1" lang="pt-BR"/>
              <a:t>lista.setForeground(Color.blue);</a:t>
            </a:r>
            <a:endParaRPr b="1" i="1"/>
          </a:p>
          <a:p>
            <a:pPr indent="-228600" lvl="0" marL="274320" rtl="0" algn="just">
              <a:spcBef>
                <a:spcPts val="400"/>
              </a:spcBef>
              <a:spcAft>
                <a:spcPts val="0"/>
              </a:spcAft>
              <a:buSzPts val="2000"/>
              <a:buChar char="◼"/>
            </a:pPr>
            <a:r>
              <a:rPr lang="pt-BR"/>
              <a:t>Trocando a cor de fundo do JList</a:t>
            </a:r>
            <a:endParaRPr/>
          </a:p>
          <a:p>
            <a:pPr indent="0" lvl="0" marL="45720" rtl="0" algn="just">
              <a:spcBef>
                <a:spcPts val="400"/>
              </a:spcBef>
              <a:spcAft>
                <a:spcPts val="0"/>
              </a:spcAft>
              <a:buSzPts val="2000"/>
              <a:buNone/>
            </a:pPr>
            <a:r>
              <a:rPr lang="pt-BR"/>
              <a:t>	</a:t>
            </a:r>
            <a:r>
              <a:rPr b="1" i="1" lang="pt-BR"/>
              <a:t>lista.setBackground(Color.yellow);</a:t>
            </a:r>
            <a:endParaRPr/>
          </a:p>
          <a:p>
            <a:pPr indent="-228600" lvl="0" marL="274320" rtl="0" algn="just">
              <a:spcBef>
                <a:spcPts val="400"/>
              </a:spcBef>
              <a:spcAft>
                <a:spcPts val="0"/>
              </a:spcAft>
              <a:buSzPts val="2000"/>
              <a:buChar char="◼"/>
            </a:pPr>
            <a:r>
              <a:rPr lang="pt-BR"/>
              <a:t>Trocando tipo, estilo e tamanho da fonte do JList</a:t>
            </a:r>
            <a:endParaRPr/>
          </a:p>
          <a:p>
            <a:pPr indent="0" lvl="0" marL="45720" rtl="0" algn="just">
              <a:spcBef>
                <a:spcPts val="400"/>
              </a:spcBef>
              <a:spcAft>
                <a:spcPts val="0"/>
              </a:spcAft>
              <a:buSzPts val="2000"/>
              <a:buNone/>
            </a:pPr>
            <a:r>
              <a:rPr lang="pt-BR"/>
              <a:t>	</a:t>
            </a:r>
            <a:r>
              <a:rPr b="1" i="1" lang="pt-BR" sz="1800"/>
              <a:t>lista.setFont(new Font("Times New Roman",Font.BOLD,16));</a:t>
            </a:r>
            <a:endParaRPr b="1" i="1" sz="1800"/>
          </a:p>
          <a:p>
            <a:pPr indent="-101600" lvl="0" marL="274320" rtl="0" algn="just">
              <a:spcBef>
                <a:spcPts val="400"/>
              </a:spcBef>
              <a:spcAft>
                <a:spcPts val="0"/>
              </a:spcAft>
              <a:buSzPts val="2000"/>
              <a:buNone/>
            </a:pPr>
            <a:r>
              <a:t/>
            </a:r>
            <a:endParaRPr/>
          </a:p>
        </p:txBody>
      </p:sp>
      <p:sp>
        <p:nvSpPr>
          <p:cNvPr id="687" name="Google Shape;687;p92"/>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TROCANDO A COR DA LETRA DO JLIST</a:t>
            </a:r>
            <a:endParaRPr/>
          </a:p>
        </p:txBody>
      </p:sp>
      <p:pic>
        <p:nvPicPr>
          <p:cNvPr id="688" name="Google Shape;688;p92"/>
          <p:cNvPicPr preferRelativeResize="0"/>
          <p:nvPr/>
        </p:nvPicPr>
        <p:blipFill rotWithShape="1">
          <a:blip r:embed="rId3">
            <a:alphaModFix/>
          </a:blip>
          <a:srcRect b="0" l="0" r="0" t="0"/>
          <a:stretch/>
        </p:blipFill>
        <p:spPr>
          <a:xfrm>
            <a:off x="2987824" y="4274052"/>
            <a:ext cx="3672408" cy="234344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3"/>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TRABALHANDO COM JTABLE</a:t>
            </a:r>
            <a:endParaRPr/>
          </a:p>
        </p:txBody>
      </p:sp>
      <p:pic>
        <p:nvPicPr>
          <p:cNvPr id="694" name="Google Shape;694;p93"/>
          <p:cNvPicPr preferRelativeResize="0"/>
          <p:nvPr/>
        </p:nvPicPr>
        <p:blipFill rotWithShape="1">
          <a:blip r:embed="rId3">
            <a:alphaModFix/>
          </a:blip>
          <a:srcRect b="0" l="0" r="0" t="0"/>
          <a:stretch/>
        </p:blipFill>
        <p:spPr>
          <a:xfrm>
            <a:off x="892792" y="1988840"/>
            <a:ext cx="7358415" cy="424775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4"/>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TRABALHANDO COM JTABLE</a:t>
            </a:r>
            <a:endParaRPr/>
          </a:p>
        </p:txBody>
      </p:sp>
      <p:pic>
        <p:nvPicPr>
          <p:cNvPr id="700" name="Google Shape;700;p94"/>
          <p:cNvPicPr preferRelativeResize="0"/>
          <p:nvPr/>
        </p:nvPicPr>
        <p:blipFill rotWithShape="1">
          <a:blip r:embed="rId3">
            <a:alphaModFix/>
          </a:blip>
          <a:srcRect b="0" l="0" r="0" t="0"/>
          <a:stretch/>
        </p:blipFill>
        <p:spPr>
          <a:xfrm>
            <a:off x="215516" y="2204864"/>
            <a:ext cx="8712968" cy="403244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5"/>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TRABALHANDO COM JTABLE</a:t>
            </a:r>
            <a:endParaRPr/>
          </a:p>
        </p:txBody>
      </p:sp>
      <p:pic>
        <p:nvPicPr>
          <p:cNvPr id="706" name="Google Shape;706;p95"/>
          <p:cNvPicPr preferRelativeResize="0"/>
          <p:nvPr/>
        </p:nvPicPr>
        <p:blipFill rotWithShape="1">
          <a:blip r:embed="rId3">
            <a:alphaModFix/>
          </a:blip>
          <a:srcRect b="0" l="0" r="0" t="0"/>
          <a:stretch/>
        </p:blipFill>
        <p:spPr>
          <a:xfrm>
            <a:off x="1043608" y="1700808"/>
            <a:ext cx="7416824" cy="2664296"/>
          </a:xfrm>
          <a:prstGeom prst="rect">
            <a:avLst/>
          </a:prstGeom>
          <a:noFill/>
          <a:ln>
            <a:noFill/>
          </a:ln>
        </p:spPr>
      </p:pic>
      <p:pic>
        <p:nvPicPr>
          <p:cNvPr id="707" name="Google Shape;707;p95"/>
          <p:cNvPicPr preferRelativeResize="0"/>
          <p:nvPr/>
        </p:nvPicPr>
        <p:blipFill rotWithShape="1">
          <a:blip r:embed="rId4">
            <a:alphaModFix/>
          </a:blip>
          <a:srcRect b="0" l="0" r="0" t="0"/>
          <a:stretch/>
        </p:blipFill>
        <p:spPr>
          <a:xfrm>
            <a:off x="1763688" y="4005064"/>
            <a:ext cx="5976664" cy="266429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6"/>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000"/>
              <a:buChar char="◼"/>
            </a:pPr>
            <a:r>
              <a:rPr lang="pt-BR"/>
              <a:t>Objetos da classe JComboBox são usados para a criação de controles conhecidos como caixas de combinação, combo box ou lista drop-down. A diferença entre a caixa de listagem e caixa de combinação é que esta última exibe seus itens somente quando clicamos na seta (indicativo visual de que o controle possui itens entre os quais podemos escolher) ou pressionando F4 quando o foco está no componente. Além, disso, caixas de combinação são usadas quando o espaço é insuficiente para acomodar uma caixa de listagem. A classe JcomboBox herda de JComponent, como mostra o relacionamento seguinte:</a:t>
            </a:r>
            <a:endParaRPr/>
          </a:p>
        </p:txBody>
      </p:sp>
      <p:sp>
        <p:nvSpPr>
          <p:cNvPr id="713" name="Google Shape;713;p96"/>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JCOMBOBOX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7"/>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JCOMBOBOX </a:t>
            </a:r>
            <a:r>
              <a:rPr lang="pt-BR" sz="2000"/>
              <a:t>(CONT)</a:t>
            </a:r>
            <a:endParaRPr/>
          </a:p>
        </p:txBody>
      </p:sp>
      <p:pic>
        <p:nvPicPr>
          <p:cNvPr id="719" name="Google Shape;719;p97"/>
          <p:cNvPicPr preferRelativeResize="0"/>
          <p:nvPr/>
        </p:nvPicPr>
        <p:blipFill rotWithShape="1">
          <a:blip r:embed="rId3">
            <a:alphaModFix/>
          </a:blip>
          <a:srcRect b="0" l="0" r="0" t="0"/>
          <a:stretch/>
        </p:blipFill>
        <p:spPr>
          <a:xfrm>
            <a:off x="1230723" y="2348880"/>
            <a:ext cx="6725653" cy="329790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8"/>
          <p:cNvSpPr txBox="1"/>
          <p:nvPr>
            <p:ph idx="1" type="body"/>
          </p:nvPr>
        </p:nvSpPr>
        <p:spPr>
          <a:xfrm>
            <a:off x="380999" y="1719071"/>
            <a:ext cx="8407893" cy="4407408"/>
          </a:xfrm>
          <a:prstGeom prst="rect">
            <a:avLst/>
          </a:prstGeom>
          <a:noFill/>
          <a:ln>
            <a:noFill/>
          </a:ln>
        </p:spPr>
        <p:txBody>
          <a:bodyPr anchorCtr="0" anchor="t" bIns="45700" lIns="91425" spcFirstLastPara="1" rIns="91425" wrap="square" tIns="45700">
            <a:normAutofit/>
          </a:bodyPr>
          <a:lstStyle/>
          <a:p>
            <a:pPr indent="-228600" lvl="0" marL="274320" rtl="0" algn="just">
              <a:spcBef>
                <a:spcPts val="0"/>
              </a:spcBef>
              <a:spcAft>
                <a:spcPts val="0"/>
              </a:spcAft>
              <a:buSzPts val="2800"/>
              <a:buChar char="◼"/>
            </a:pPr>
            <a:r>
              <a:rPr lang="pt-BR" sz="2800"/>
              <a:t>O aplicativo seguinte apresenta uma janela que contém uma caixa de combinação e um botão. Quando selecionamos um item no JComboBox e pressionamos o botão, Exibir o valor do item selecionado é exibido em uma caixa de mensagem. Eis a listagem para o exemplo:</a:t>
            </a:r>
            <a:endParaRPr/>
          </a:p>
          <a:p>
            <a:pPr indent="-101600" lvl="0" marL="274320" rtl="0" algn="l">
              <a:spcBef>
                <a:spcPts val="400"/>
              </a:spcBef>
              <a:spcAft>
                <a:spcPts val="0"/>
              </a:spcAft>
              <a:buSzPts val="2000"/>
              <a:buNone/>
            </a:pPr>
            <a:r>
              <a:t/>
            </a:r>
            <a:endParaRPr/>
          </a:p>
        </p:txBody>
      </p:sp>
      <p:sp>
        <p:nvSpPr>
          <p:cNvPr id="725" name="Google Shape;725;p98"/>
          <p:cNvSpPr txBox="1"/>
          <p:nvPr>
            <p:ph type="title"/>
          </p:nvPr>
        </p:nvSpPr>
        <p:spPr>
          <a:xfrm>
            <a:off x="381000" y="355847"/>
            <a:ext cx="8381260" cy="105439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Libre Franklin Medium"/>
              <a:buNone/>
            </a:pPr>
            <a:r>
              <a:rPr lang="pt-BR"/>
              <a:t>CLASSE JCOMBOBOX </a:t>
            </a:r>
            <a:r>
              <a:rPr lang="pt-BR" sz="2000"/>
              <a:t>(CONT)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9"/>
          <p:cNvSpPr txBox="1"/>
          <p:nvPr>
            <p:ph idx="1" type="subTitle"/>
          </p:nvPr>
        </p:nvSpPr>
        <p:spPr>
          <a:xfrm>
            <a:off x="7010400" y="2052960"/>
            <a:ext cx="1981200" cy="1828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2400"/>
              <a:buNone/>
            </a:pPr>
            <a:r>
              <a:rPr lang="pt-BR" sz="2400"/>
              <a:t>Classe JComboBox (cont)</a:t>
            </a:r>
            <a:endParaRPr/>
          </a:p>
        </p:txBody>
      </p:sp>
      <p:pic>
        <p:nvPicPr>
          <p:cNvPr id="731" name="Google Shape;731;p99"/>
          <p:cNvPicPr preferRelativeResize="0"/>
          <p:nvPr/>
        </p:nvPicPr>
        <p:blipFill rotWithShape="1">
          <a:blip r:embed="rId3">
            <a:alphaModFix/>
          </a:blip>
          <a:srcRect b="0" l="0" r="0" t="0"/>
          <a:stretch/>
        </p:blipFill>
        <p:spPr>
          <a:xfrm>
            <a:off x="539552" y="260648"/>
            <a:ext cx="5904656" cy="64087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rade">
  <a:themeElements>
    <a:clrScheme name="Grade">
      <a:dk1>
        <a:srgbClr val="000000"/>
      </a:dk1>
      <a:lt1>
        <a:srgbClr val="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2014-09-22T00:06:18Z</dcterms:created>
  <dc:creator>TcadSilva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0x010100FDDCAC1D5DBAC14FB8BEC50E9E81E54F</vt:lpwstr>
  </property>
</Properties>
</file>